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42" d="100"/>
          <a:sy n="42" d="100"/>
        </p:scale>
        <p:origin x="-2322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1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2.png"/><Relationship Id="rId7" Type="http://schemas.openxmlformats.org/officeDocument/2006/relationships/image" Target="../media/image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13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78629" y="6058534"/>
            <a:ext cx="2596514" cy="2377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18788" y="1713102"/>
            <a:ext cx="2754757" cy="23426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1040" y="1370583"/>
            <a:ext cx="260248" cy="1609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65326" y="1340357"/>
            <a:ext cx="756183" cy="1987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988185" y="1334769"/>
            <a:ext cx="916813" cy="2012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9195" y="1656333"/>
            <a:ext cx="6060440" cy="3912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3550" algn="l"/>
                <a:tab pos="1395095" algn="l"/>
                <a:tab pos="1990725" algn="l"/>
                <a:tab pos="2259965" algn="l"/>
                <a:tab pos="3009900" algn="l"/>
              </a:tabLst>
            </a:pPr>
            <a:r>
              <a:rPr sz="1300" b="1" spc="-10" dirty="0">
                <a:latin typeface="Segoe Print"/>
                <a:cs typeface="Segoe Print"/>
              </a:rPr>
              <a:t>The	</a:t>
            </a:r>
            <a:r>
              <a:rPr sz="1300" b="1" spc="-5" dirty="0">
                <a:latin typeface="Segoe Print"/>
                <a:cs typeface="Segoe Print"/>
              </a:rPr>
              <a:t>Cartesian	plane	is	formed	by</a:t>
            </a:r>
            <a:endParaRPr sz="1300">
              <a:latin typeface="Segoe Print"/>
              <a:cs typeface="Segoe Print"/>
            </a:endParaRPr>
          </a:p>
          <a:p>
            <a:pPr marL="12700" marR="2847340" algn="just">
              <a:lnSpc>
                <a:spcPct val="169200"/>
              </a:lnSpc>
            </a:pPr>
            <a:r>
              <a:rPr sz="1300" b="1" spc="-5" dirty="0">
                <a:latin typeface="Segoe Print"/>
                <a:cs typeface="Segoe Print"/>
              </a:rPr>
              <a:t>using </a:t>
            </a:r>
            <a:r>
              <a:rPr sz="1300" b="1" spc="-10" dirty="0">
                <a:latin typeface="Segoe Print"/>
                <a:cs typeface="Segoe Print"/>
              </a:rPr>
              <a:t>two </a:t>
            </a:r>
            <a:r>
              <a:rPr sz="1300" b="1" spc="-5" dirty="0">
                <a:latin typeface="Segoe Print"/>
                <a:cs typeface="Segoe Print"/>
              </a:rPr>
              <a:t>real </a:t>
            </a:r>
            <a:r>
              <a:rPr sz="1300" b="1" spc="-10" dirty="0">
                <a:latin typeface="Segoe Print"/>
                <a:cs typeface="Segoe Print"/>
              </a:rPr>
              <a:t>number </a:t>
            </a:r>
            <a:r>
              <a:rPr sz="1300" b="1" spc="-5" dirty="0">
                <a:latin typeface="Segoe Print"/>
                <a:cs typeface="Segoe Print"/>
              </a:rPr>
              <a:t>lines  intersecting </a:t>
            </a:r>
            <a:r>
              <a:rPr sz="1300" b="1" dirty="0">
                <a:latin typeface="Segoe Print"/>
                <a:cs typeface="Segoe Print"/>
              </a:rPr>
              <a:t>at </a:t>
            </a:r>
            <a:r>
              <a:rPr sz="1300" b="1" spc="-5" dirty="0">
                <a:latin typeface="Segoe Print"/>
                <a:cs typeface="Segoe Print"/>
              </a:rPr>
              <a:t>right angles, as shown  in Figure. The horizontal </a:t>
            </a:r>
            <a:r>
              <a:rPr sz="1300" b="1" spc="-10" dirty="0">
                <a:latin typeface="Segoe Print"/>
                <a:cs typeface="Segoe Print"/>
              </a:rPr>
              <a:t>real </a:t>
            </a:r>
            <a:r>
              <a:rPr sz="1300" b="1" spc="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number</a:t>
            </a:r>
            <a:endParaRPr sz="1300">
              <a:latin typeface="Segoe Print"/>
              <a:cs typeface="Segoe Print"/>
            </a:endParaRPr>
          </a:p>
          <a:p>
            <a:pPr marL="12700" marR="2846070" algn="just">
              <a:lnSpc>
                <a:spcPct val="169000"/>
              </a:lnSpc>
              <a:spcBef>
                <a:spcPts val="5"/>
              </a:spcBef>
            </a:pP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is usually called the </a:t>
            </a:r>
            <a:r>
              <a:rPr sz="1300" b="1" dirty="0">
                <a:latin typeface="Segoe Print"/>
                <a:cs typeface="Segoe Print"/>
              </a:rPr>
              <a:t>x-axis</a:t>
            </a:r>
            <a:r>
              <a:rPr sz="1300" b="1" dirty="0">
                <a:latin typeface="Times New Roman"/>
                <a:cs typeface="Times New Roman"/>
              </a:rPr>
              <a:t>, </a:t>
            </a:r>
            <a:r>
              <a:rPr sz="1300" b="1" dirty="0">
                <a:latin typeface="Segoe Print"/>
                <a:cs typeface="Segoe Print"/>
              </a:rPr>
              <a:t>and 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vertical real number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is usually  called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y-axis.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 </a:t>
            </a:r>
            <a:r>
              <a:rPr sz="1300" b="1" spc="-10" dirty="0">
                <a:latin typeface="Segoe Print"/>
                <a:cs typeface="Segoe Print"/>
              </a:rPr>
              <a:t>of  </a:t>
            </a:r>
            <a:r>
              <a:rPr sz="1300" b="1" spc="-5" dirty="0">
                <a:latin typeface="Segoe Print"/>
                <a:cs typeface="Segoe Print"/>
              </a:rPr>
              <a:t>intersection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these</a:t>
            </a:r>
            <a:r>
              <a:rPr sz="1300" b="1" spc="3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two</a:t>
            </a:r>
            <a:r>
              <a:rPr sz="1300" b="1" spc="3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axes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3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2700" marR="316230">
              <a:lnSpc>
                <a:spcPct val="169200"/>
              </a:lnSpc>
            </a:pPr>
            <a:r>
              <a:rPr sz="1300" b="1" spc="-10" dirty="0">
                <a:latin typeface="Segoe Print"/>
                <a:cs typeface="Segoe Print"/>
              </a:rPr>
              <a:t>origin, </a:t>
            </a:r>
            <a:r>
              <a:rPr sz="1300" b="1" spc="-5" dirty="0">
                <a:latin typeface="Segoe Print"/>
                <a:cs typeface="Segoe Print"/>
              </a:rPr>
              <a:t>and the two axes divide the plane </a:t>
            </a:r>
            <a:r>
              <a:rPr sz="1300" b="1" dirty="0">
                <a:latin typeface="Segoe Print"/>
                <a:cs typeface="Segoe Print"/>
              </a:rPr>
              <a:t>into four </a:t>
            </a:r>
            <a:r>
              <a:rPr sz="1300" b="1" spc="-5" dirty="0">
                <a:latin typeface="Segoe Print"/>
                <a:cs typeface="Segoe Print"/>
              </a:rPr>
              <a:t>parts called  quadrants</a:t>
            </a:r>
            <a:r>
              <a:rPr sz="1300" b="1" spc="-1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ts val="2650"/>
              </a:lnSpc>
              <a:spcBef>
                <a:spcPts val="260"/>
              </a:spcBef>
            </a:pPr>
            <a:r>
              <a:rPr sz="1300" b="1" spc="-5" dirty="0">
                <a:latin typeface="Segoe Print"/>
                <a:cs typeface="Segoe Print"/>
              </a:rPr>
              <a:t>Each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dirty="0">
                <a:latin typeface="Segoe Print"/>
                <a:cs typeface="Segoe Print"/>
              </a:rPr>
              <a:t>in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plane corresponds to an </a:t>
            </a:r>
            <a:r>
              <a:rPr sz="1300" b="1" spc="-10" dirty="0">
                <a:latin typeface="Segoe Print"/>
                <a:cs typeface="Segoe Print"/>
              </a:rPr>
              <a:t>ordered </a:t>
            </a:r>
            <a:r>
              <a:rPr sz="1300" b="1" spc="-5" dirty="0">
                <a:latin typeface="Segoe Print"/>
                <a:cs typeface="Segoe Print"/>
              </a:rPr>
              <a:t>pair (x, y) of </a:t>
            </a:r>
            <a:r>
              <a:rPr sz="1300" b="1" spc="-10" dirty="0">
                <a:latin typeface="Segoe Print"/>
                <a:cs typeface="Segoe Print"/>
              </a:rPr>
              <a:t>real  numbers </a:t>
            </a:r>
            <a:r>
              <a:rPr sz="1300" b="1" spc="-5" dirty="0">
                <a:latin typeface="Segoe Print"/>
                <a:cs typeface="Segoe Print"/>
              </a:rPr>
              <a:t>and called the coordinates of the</a:t>
            </a:r>
            <a:r>
              <a:rPr sz="1300" b="1" spc="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97865" y="5832728"/>
            <a:ext cx="249542" cy="15074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139139" y="5806058"/>
            <a:ext cx="631494" cy="1764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43277" y="5801994"/>
            <a:ext cx="617855" cy="18008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79195" y="6171057"/>
            <a:ext cx="5751830" cy="3546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distance</a:t>
            </a:r>
            <a:r>
              <a:rPr sz="1300" b="1" spc="1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formula</a:t>
            </a:r>
            <a:r>
              <a:rPr sz="1300" b="1" spc="1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13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derived</a:t>
            </a:r>
            <a:r>
              <a:rPr sz="1300" b="1" spc="1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by</a:t>
            </a:r>
            <a:r>
              <a:rPr sz="1300" b="1" spc="1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using</a:t>
            </a:r>
            <a:endParaRPr sz="1300">
              <a:latin typeface="Segoe Print"/>
              <a:cs typeface="Segoe Print"/>
            </a:endParaRPr>
          </a:p>
          <a:p>
            <a:pPr marL="12700" marR="2275840">
              <a:lnSpc>
                <a:spcPct val="169200"/>
              </a:lnSpc>
              <a:tabLst>
                <a:tab pos="443230" algn="l"/>
                <a:tab pos="1661795" algn="l"/>
                <a:tab pos="2595880" algn="l"/>
                <a:tab pos="3204210" algn="l"/>
              </a:tabLst>
            </a:pP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Pyt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agor</a:t>
            </a:r>
            <a:r>
              <a:rPr sz="1300" b="1" spc="-10" dirty="0">
                <a:latin typeface="Segoe Print"/>
                <a:cs typeface="Segoe Print"/>
              </a:rPr>
              <a:t>ea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eo</a:t>
            </a:r>
            <a:r>
              <a:rPr sz="1300" b="1" dirty="0">
                <a:latin typeface="Segoe Print"/>
                <a:cs typeface="Segoe Print"/>
              </a:rPr>
              <a:t>r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m.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From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 Figure: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  <a:tabLst>
                <a:tab pos="1313815" algn="l"/>
              </a:tabLst>
            </a:pPr>
            <a:r>
              <a:rPr sz="1950" spc="172" baseline="2136" dirty="0">
                <a:latin typeface="Cambria Math"/>
                <a:cs typeface="Cambria Math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P</a:t>
            </a:r>
            <a:r>
              <a:rPr sz="1350" b="1" spc="22" baseline="-15432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Q</a:t>
            </a:r>
            <a:r>
              <a:rPr sz="1950" b="1" spc="-16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-18518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-x</a:t>
            </a:r>
            <a:r>
              <a:rPr sz="1350" b="1" spc="22" baseline="-18518" dirty="0">
                <a:latin typeface="Segoe Print"/>
                <a:cs typeface="Segoe Print"/>
              </a:rPr>
              <a:t>1</a:t>
            </a:r>
            <a:r>
              <a:rPr sz="900" b="1" spc="15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QP</a:t>
            </a:r>
            <a:r>
              <a:rPr sz="1350" b="1" spc="22" baseline="-15432" dirty="0">
                <a:latin typeface="Segoe Print"/>
                <a:cs typeface="Segoe Print"/>
              </a:rPr>
              <a:t>2</a:t>
            </a:r>
            <a:r>
              <a:rPr sz="1350" b="1" spc="22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y</a:t>
            </a:r>
            <a:r>
              <a:rPr sz="1350" b="1" spc="22" baseline="-37037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-y</a:t>
            </a:r>
            <a:r>
              <a:rPr sz="1350" b="1" spc="22" baseline="-37037" dirty="0">
                <a:latin typeface="Segoe Print"/>
                <a:cs typeface="Segoe Print"/>
              </a:rPr>
              <a:t>1</a:t>
            </a:r>
            <a:r>
              <a:rPr sz="1300" spc="12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280"/>
              </a:lnSpc>
              <a:spcBef>
                <a:spcPts val="2295"/>
              </a:spcBef>
            </a:pPr>
            <a:r>
              <a:rPr sz="1950" spc="172" baseline="2136" dirty="0">
                <a:latin typeface="Cambria Math"/>
                <a:cs typeface="Cambria Math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P</a:t>
            </a:r>
            <a:r>
              <a:rPr sz="1350" b="1" spc="37" baseline="-15432" dirty="0">
                <a:latin typeface="Segoe Print"/>
                <a:cs typeface="Segoe Print"/>
              </a:rPr>
              <a:t>1</a:t>
            </a:r>
            <a:r>
              <a:rPr sz="1300" b="1" spc="25" dirty="0">
                <a:latin typeface="Segoe Print"/>
                <a:cs typeface="Segoe Print"/>
              </a:rPr>
              <a:t>P</a:t>
            </a:r>
            <a:r>
              <a:rPr sz="1350" b="1" spc="37" baseline="-15432" dirty="0">
                <a:latin typeface="Segoe Print"/>
                <a:cs typeface="Segoe Print"/>
              </a:rPr>
              <a:t>2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=</a:t>
            </a:r>
            <a:r>
              <a:rPr sz="1950" b="1" spc="30" baseline="2136" dirty="0">
                <a:latin typeface="Segoe Print"/>
                <a:cs typeface="Segoe Print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x</a:t>
            </a:r>
            <a:r>
              <a:rPr sz="1350" b="1" spc="30" baseline="-18518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-x</a:t>
            </a:r>
            <a:r>
              <a:rPr sz="1350" b="1" spc="30" baseline="-18518" dirty="0">
                <a:latin typeface="Segoe Print"/>
                <a:cs typeface="Segoe Print"/>
              </a:rPr>
              <a:t>1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+ </a:t>
            </a:r>
            <a:r>
              <a:rPr sz="1300" b="1" spc="-5" dirty="0">
                <a:latin typeface="Segoe Print"/>
                <a:cs typeface="Segoe Print"/>
              </a:rPr>
              <a:t>y -y</a:t>
            </a:r>
            <a:r>
              <a:rPr sz="1300" b="1" spc="285" dirty="0">
                <a:latin typeface="Segoe Print"/>
                <a:cs typeface="Segoe Print"/>
              </a:rPr>
              <a:t> </a:t>
            </a:r>
            <a:r>
              <a:rPr sz="1350" b="1" baseline="70987" dirty="0">
                <a:latin typeface="Segoe Print"/>
                <a:cs typeface="Segoe Print"/>
              </a:rPr>
              <a:t>2</a:t>
            </a:r>
            <a:endParaRPr sz="1350" baseline="70987">
              <a:latin typeface="Segoe Print"/>
              <a:cs typeface="Segoe Print"/>
            </a:endParaRPr>
          </a:p>
          <a:p>
            <a:pPr marL="1652905">
              <a:lnSpc>
                <a:spcPts val="800"/>
              </a:lnSpc>
              <a:tabLst>
                <a:tab pos="1946910" algn="l"/>
              </a:tabLst>
            </a:pPr>
            <a:r>
              <a:rPr sz="900" b="1" dirty="0">
                <a:latin typeface="Segoe Print"/>
                <a:cs typeface="Segoe Print"/>
              </a:rPr>
              <a:t>2	1</a:t>
            </a:r>
            <a:endParaRPr sz="9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280"/>
              </a:lnSpc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20" dirty="0">
                <a:latin typeface="Segoe Print"/>
                <a:cs typeface="Segoe Print"/>
              </a:rPr>
              <a:t>P</a:t>
            </a:r>
            <a:r>
              <a:rPr sz="1350" b="1" spc="30" baseline="-15432" dirty="0">
                <a:latin typeface="Segoe Print"/>
                <a:cs typeface="Segoe Print"/>
              </a:rPr>
              <a:t>1</a:t>
            </a:r>
            <a:r>
              <a:rPr sz="1300" b="1" spc="20" dirty="0">
                <a:latin typeface="Segoe Print"/>
                <a:cs typeface="Segoe Print"/>
              </a:rPr>
              <a:t>P</a:t>
            </a:r>
            <a:r>
              <a:rPr sz="1350" b="1" spc="30" baseline="-15432" dirty="0">
                <a:latin typeface="Segoe Print"/>
                <a:cs typeface="Segoe Print"/>
              </a:rPr>
              <a:t>2</a:t>
            </a:r>
            <a:r>
              <a:rPr sz="1350" b="1" spc="30" baseline="3086" dirty="0">
                <a:latin typeface="Segoe Print"/>
                <a:cs typeface="Segoe Print"/>
              </a:rPr>
              <a:t> </a:t>
            </a:r>
            <a:r>
              <a:rPr sz="1350" b="1" spc="37" baseline="30864" dirty="0">
                <a:latin typeface="Segoe Print"/>
                <a:cs typeface="Segoe Print"/>
              </a:rPr>
              <a:t>2</a:t>
            </a:r>
            <a:r>
              <a:rPr sz="1300" b="1" spc="25" dirty="0">
                <a:latin typeface="Segoe Print"/>
                <a:cs typeface="Segoe Print"/>
              </a:rPr>
              <a:t>=</a:t>
            </a:r>
            <a:r>
              <a:rPr sz="1950" b="1" spc="3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-18518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-x</a:t>
            </a:r>
            <a:r>
              <a:rPr sz="1350" b="1" spc="22" baseline="-18518" dirty="0">
                <a:latin typeface="Segoe Print"/>
                <a:cs typeface="Segoe Print"/>
              </a:rPr>
              <a:t>1</a:t>
            </a:r>
            <a:r>
              <a:rPr sz="1350" b="1" spc="22" baseline="3086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+ </a:t>
            </a:r>
            <a:r>
              <a:rPr sz="1300" b="1" spc="-5" dirty="0">
                <a:latin typeface="Segoe Print"/>
                <a:cs typeface="Segoe Print"/>
              </a:rPr>
              <a:t>y -y</a:t>
            </a:r>
            <a:r>
              <a:rPr sz="1300" b="1" spc="75" dirty="0">
                <a:latin typeface="Segoe Print"/>
                <a:cs typeface="Segoe Print"/>
              </a:rPr>
              <a:t> </a:t>
            </a:r>
            <a:r>
              <a:rPr sz="1350" b="1" baseline="70987" dirty="0">
                <a:latin typeface="Segoe Print"/>
                <a:cs typeface="Segoe Print"/>
              </a:rPr>
              <a:t>2</a:t>
            </a:r>
            <a:endParaRPr sz="1350" baseline="70987">
              <a:latin typeface="Segoe Print"/>
              <a:cs typeface="Segoe Print"/>
            </a:endParaRPr>
          </a:p>
          <a:p>
            <a:pPr marL="1745614">
              <a:lnSpc>
                <a:spcPts val="800"/>
              </a:lnSpc>
              <a:tabLst>
                <a:tab pos="2039620" algn="l"/>
              </a:tabLst>
            </a:pPr>
            <a:r>
              <a:rPr sz="900" b="1" dirty="0">
                <a:latin typeface="Segoe Print"/>
                <a:cs typeface="Segoe Print"/>
              </a:rPr>
              <a:t>2	1</a:t>
            </a:r>
            <a:endParaRPr sz="900">
              <a:latin typeface="Segoe Print"/>
              <a:cs typeface="Segoe Print"/>
            </a:endParaRPr>
          </a:p>
          <a:p>
            <a:pPr marL="12700" marR="5080">
              <a:lnSpc>
                <a:spcPct val="151500"/>
              </a:lnSpc>
              <a:spcBef>
                <a:spcPts val="680"/>
              </a:spcBef>
              <a:tabLst>
                <a:tab pos="449580" algn="l"/>
                <a:tab pos="1266825" algn="l"/>
                <a:tab pos="1513840" algn="l"/>
                <a:tab pos="2336165" algn="l"/>
                <a:tab pos="2738120" algn="l"/>
                <a:tab pos="3382645" algn="l"/>
                <a:tab pos="4105275" algn="l"/>
                <a:tab pos="4559300" algn="l"/>
                <a:tab pos="5473700" algn="l"/>
              </a:tabLst>
            </a:pP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dis</a:t>
            </a:r>
            <a:r>
              <a:rPr sz="1300" b="1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ce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b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10" dirty="0">
                <a:latin typeface="Segoe Print"/>
                <a:cs typeface="Segoe Print"/>
              </a:rPr>
              <a:t>we</a:t>
            </a:r>
            <a:r>
              <a:rPr sz="1300" b="1" spc="5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5" dirty="0">
                <a:latin typeface="Segoe Print"/>
                <a:cs typeface="Segoe Print"/>
              </a:rPr>
              <a:t>i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-18518" dirty="0"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,y</a:t>
            </a:r>
            <a:r>
              <a:rPr sz="1350" b="1" spc="75" baseline="-37037" dirty="0">
                <a:latin typeface="Segoe Print"/>
                <a:cs typeface="Segoe Print"/>
              </a:rPr>
              <a:t>1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	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-18518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,y</a:t>
            </a:r>
            <a:r>
              <a:rPr sz="1350" b="1" spc="75" baseline="-37037" dirty="0">
                <a:latin typeface="Segoe Print"/>
                <a:cs typeface="Segoe Print"/>
              </a:rPr>
              <a:t>2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spc="-10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 </a:t>
            </a:r>
            <a:r>
              <a:rPr sz="1300" b="1" spc="-10" dirty="0">
                <a:latin typeface="Segoe Print"/>
                <a:cs typeface="Segoe Print"/>
              </a:rPr>
              <a:t>coordinate </a:t>
            </a:r>
            <a:r>
              <a:rPr sz="1300" b="1" spc="-5" dirty="0">
                <a:latin typeface="Segoe Print"/>
                <a:cs typeface="Segoe Print"/>
              </a:rPr>
              <a:t>plane </a:t>
            </a:r>
            <a:r>
              <a:rPr sz="1300" b="1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  <a:p>
            <a:pPr algn="ctr">
              <a:lnSpc>
                <a:spcPts val="1280"/>
              </a:lnSpc>
              <a:spcBef>
                <a:spcPts val="1720"/>
              </a:spcBef>
            </a:pPr>
            <a:r>
              <a:rPr sz="1300" b="1" spc="-5" dirty="0">
                <a:latin typeface="Segoe Print"/>
                <a:cs typeface="Segoe Print"/>
              </a:rPr>
              <a:t>d=</a:t>
            </a:r>
            <a:r>
              <a:rPr sz="1950" b="1" spc="-7" baseline="8547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  </a:t>
            </a:r>
            <a:r>
              <a:rPr sz="1300" b="1" spc="15" dirty="0">
                <a:latin typeface="Segoe Print"/>
                <a:cs typeface="Segoe Print"/>
              </a:rPr>
              <a:t>x</a:t>
            </a:r>
            <a:r>
              <a:rPr sz="1350" b="1" spc="22" baseline="-18518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-x</a:t>
            </a:r>
            <a:r>
              <a:rPr sz="1350" b="1" spc="22" baseline="-18518" dirty="0">
                <a:latin typeface="Segoe Print"/>
                <a:cs typeface="Segoe Print"/>
              </a:rPr>
              <a:t>1</a:t>
            </a:r>
            <a:r>
              <a:rPr sz="1350" b="1" spc="577" baseline="3086" dirty="0">
                <a:latin typeface="Segoe Print"/>
                <a:cs typeface="Segoe Print"/>
              </a:rPr>
              <a:t> </a:t>
            </a:r>
            <a:r>
              <a:rPr sz="1350" b="1" spc="30" baseline="24691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+  </a:t>
            </a:r>
            <a:r>
              <a:rPr sz="1300" b="1" spc="-5" dirty="0">
                <a:latin typeface="Segoe Print"/>
                <a:cs typeface="Segoe Print"/>
              </a:rPr>
              <a:t>y  -y</a:t>
            </a:r>
            <a:r>
              <a:rPr sz="1300" b="1" spc="35" dirty="0">
                <a:latin typeface="Segoe Print"/>
                <a:cs typeface="Segoe Print"/>
              </a:rPr>
              <a:t> </a:t>
            </a:r>
            <a:r>
              <a:rPr sz="1350" b="1" baseline="70987" dirty="0">
                <a:latin typeface="Segoe Print"/>
                <a:cs typeface="Segoe Print"/>
              </a:rPr>
              <a:t>2</a:t>
            </a:r>
            <a:endParaRPr sz="1350" baseline="70987">
              <a:latin typeface="Segoe Print"/>
              <a:cs typeface="Segoe Print"/>
            </a:endParaRPr>
          </a:p>
          <a:p>
            <a:pPr marL="1150620" algn="ctr">
              <a:lnSpc>
                <a:spcPts val="800"/>
              </a:lnSpc>
              <a:tabLst>
                <a:tab pos="1444625" algn="l"/>
              </a:tabLst>
            </a:pPr>
            <a:r>
              <a:rPr sz="900" b="1" dirty="0">
                <a:latin typeface="Segoe Print"/>
                <a:cs typeface="Segoe Print"/>
              </a:rPr>
              <a:t>2	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951098" y="9350247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>
                <a:moveTo>
                  <a:pt x="0" y="0"/>
                </a:moveTo>
                <a:lnTo>
                  <a:pt x="154406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77719" y="9301480"/>
            <a:ext cx="1957070" cy="0"/>
          </a:xfrm>
          <a:custGeom>
            <a:avLst/>
            <a:gdLst/>
            <a:ahLst/>
            <a:cxnLst/>
            <a:rect l="l" t="t" r="r" b="b"/>
            <a:pathLst>
              <a:path w="1957070">
                <a:moveTo>
                  <a:pt x="0" y="0"/>
                </a:moveTo>
                <a:lnTo>
                  <a:pt x="195707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77719" y="9745217"/>
            <a:ext cx="1957070" cy="0"/>
          </a:xfrm>
          <a:custGeom>
            <a:avLst/>
            <a:gdLst/>
            <a:ahLst/>
            <a:cxnLst/>
            <a:rect l="l" t="t" r="r" b="b"/>
            <a:pathLst>
              <a:path w="1957070">
                <a:moveTo>
                  <a:pt x="0" y="0"/>
                </a:moveTo>
                <a:lnTo>
                  <a:pt x="19570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583052" y="9296095"/>
            <a:ext cx="0" cy="454659"/>
          </a:xfrm>
          <a:custGeom>
            <a:avLst/>
            <a:gdLst/>
            <a:ahLst/>
            <a:cxnLst/>
            <a:rect l="l" t="t" r="r" b="b"/>
            <a:pathLst>
              <a:path h="454659">
                <a:moveTo>
                  <a:pt x="0" y="0"/>
                </a:moveTo>
                <a:lnTo>
                  <a:pt x="0" y="454456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529454" y="9296095"/>
            <a:ext cx="0" cy="454659"/>
          </a:xfrm>
          <a:custGeom>
            <a:avLst/>
            <a:gdLst/>
            <a:ahLst/>
            <a:cxnLst/>
            <a:rect l="l" t="t" r="r" b="b"/>
            <a:pathLst>
              <a:path h="454659">
                <a:moveTo>
                  <a:pt x="0" y="0"/>
                </a:moveTo>
                <a:lnTo>
                  <a:pt x="0" y="454456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1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93419" y="1365757"/>
            <a:ext cx="215874" cy="1593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21689" y="1330324"/>
            <a:ext cx="1511579" cy="2684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005838" y="2594863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40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68575" y="2594863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4">
                <a:moveTo>
                  <a:pt x="0" y="0"/>
                </a:moveTo>
                <a:lnTo>
                  <a:pt x="46786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670425" y="2594863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10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30926" y="2594863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5">
                <a:moveTo>
                  <a:pt x="0" y="0"/>
                </a:moveTo>
                <a:lnTo>
                  <a:pt x="46786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46467" y="2914967"/>
            <a:ext cx="716152" cy="217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00722" y="3669347"/>
            <a:ext cx="716788" cy="160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15466" y="4033900"/>
            <a:ext cx="1590040" cy="0"/>
          </a:xfrm>
          <a:custGeom>
            <a:avLst/>
            <a:gdLst/>
            <a:ahLst/>
            <a:cxnLst/>
            <a:rect l="l" t="t" r="r" b="b"/>
            <a:pathLst>
              <a:path w="1590039">
                <a:moveTo>
                  <a:pt x="0" y="0"/>
                </a:moveTo>
                <a:lnTo>
                  <a:pt x="15897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59886" y="3959224"/>
            <a:ext cx="1658620" cy="0"/>
          </a:xfrm>
          <a:custGeom>
            <a:avLst/>
            <a:gdLst/>
            <a:ahLst/>
            <a:cxnLst/>
            <a:rect l="l" t="t" r="r" b="b"/>
            <a:pathLst>
              <a:path w="1658620">
                <a:moveTo>
                  <a:pt x="0" y="0"/>
                </a:moveTo>
                <a:lnTo>
                  <a:pt x="165836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94096" y="4166488"/>
            <a:ext cx="454659" cy="0"/>
          </a:xfrm>
          <a:custGeom>
            <a:avLst/>
            <a:gdLst/>
            <a:ahLst/>
            <a:cxnLst/>
            <a:rect l="l" t="t" r="r" b="b"/>
            <a:pathLst>
              <a:path w="454660">
                <a:moveTo>
                  <a:pt x="0" y="0"/>
                </a:moveTo>
                <a:lnTo>
                  <a:pt x="45445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757417" y="416344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935733" y="4870576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>
                <a:moveTo>
                  <a:pt x="0" y="0"/>
                </a:moveTo>
                <a:lnTo>
                  <a:pt x="45140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98470" y="4870576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4">
                <a:moveTo>
                  <a:pt x="0" y="0"/>
                </a:moveTo>
                <a:lnTo>
                  <a:pt x="46786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46467" y="5223827"/>
            <a:ext cx="716152" cy="2170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00722" y="6284912"/>
            <a:ext cx="716788" cy="1598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31696" y="6574663"/>
            <a:ext cx="1236345" cy="0"/>
          </a:xfrm>
          <a:custGeom>
            <a:avLst/>
            <a:gdLst/>
            <a:ahLst/>
            <a:cxnLst/>
            <a:rect l="l" t="t" r="r" b="b"/>
            <a:pathLst>
              <a:path w="1236345">
                <a:moveTo>
                  <a:pt x="0" y="0"/>
                </a:moveTo>
                <a:lnTo>
                  <a:pt x="123626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90495" y="6574663"/>
            <a:ext cx="783590" cy="0"/>
          </a:xfrm>
          <a:custGeom>
            <a:avLst/>
            <a:gdLst/>
            <a:ahLst/>
            <a:cxnLst/>
            <a:rect l="l" t="t" r="r" b="b"/>
            <a:pathLst>
              <a:path w="783589">
                <a:moveTo>
                  <a:pt x="0" y="0"/>
                </a:moveTo>
                <a:lnTo>
                  <a:pt x="783335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684142" y="6588378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52448" y="6970902"/>
            <a:ext cx="1236345" cy="0"/>
          </a:xfrm>
          <a:custGeom>
            <a:avLst/>
            <a:gdLst/>
            <a:ahLst/>
            <a:cxnLst/>
            <a:rect l="l" t="t" r="r" b="b"/>
            <a:pathLst>
              <a:path w="1236345">
                <a:moveTo>
                  <a:pt x="0" y="0"/>
                </a:moveTo>
                <a:lnTo>
                  <a:pt x="123626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12770" y="6970902"/>
            <a:ext cx="783590" cy="0"/>
          </a:xfrm>
          <a:custGeom>
            <a:avLst/>
            <a:gdLst/>
            <a:ahLst/>
            <a:cxnLst/>
            <a:rect l="l" t="t" r="r" b="b"/>
            <a:pathLst>
              <a:path w="783589">
                <a:moveTo>
                  <a:pt x="0" y="0"/>
                </a:moveTo>
                <a:lnTo>
                  <a:pt x="78333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604895" y="6987666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60068" y="7365847"/>
            <a:ext cx="1339850" cy="0"/>
          </a:xfrm>
          <a:custGeom>
            <a:avLst/>
            <a:gdLst/>
            <a:ahLst/>
            <a:cxnLst/>
            <a:rect l="l" t="t" r="r" b="b"/>
            <a:pathLst>
              <a:path w="1339850">
                <a:moveTo>
                  <a:pt x="0" y="0"/>
                </a:moveTo>
                <a:lnTo>
                  <a:pt x="1339850" y="0"/>
                </a:lnTo>
              </a:path>
            </a:pathLst>
          </a:custGeom>
          <a:ln w="109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852039" y="7478775"/>
            <a:ext cx="783590" cy="0"/>
          </a:xfrm>
          <a:custGeom>
            <a:avLst/>
            <a:gdLst/>
            <a:ahLst/>
            <a:cxnLst/>
            <a:rect l="l" t="t" r="r" b="b"/>
            <a:pathLst>
              <a:path w="783589">
                <a:moveTo>
                  <a:pt x="0" y="0"/>
                </a:moveTo>
                <a:lnTo>
                  <a:pt x="7833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45940" y="7498587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77363" y="7958835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79195" y="1737105"/>
            <a:ext cx="6148070" cy="6989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midpoint</a:t>
            </a:r>
            <a:r>
              <a:rPr sz="1300" b="1" spc="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line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segment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joining</a:t>
            </a:r>
            <a:r>
              <a:rPr sz="1300" b="1" spc="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2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in</a:t>
            </a:r>
            <a:r>
              <a:rPr sz="1300" b="1" spc="2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coordinate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300" b="1" spc="-5" dirty="0">
                <a:latin typeface="Segoe Print"/>
                <a:cs typeface="Segoe Print"/>
              </a:rPr>
              <a:t>plane</a:t>
            </a:r>
            <a:r>
              <a:rPr sz="1300" b="1" spc="-10" dirty="0">
                <a:latin typeface="Segoe Print"/>
                <a:cs typeface="Segoe Print"/>
              </a:rPr>
              <a:t> is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Times New Roman"/>
              <a:cs typeface="Times New Roman"/>
            </a:endParaRPr>
          </a:p>
          <a:p>
            <a:pPr marL="1490980" marR="725170" indent="-1122045">
              <a:lnSpc>
                <a:spcPct val="56200"/>
              </a:lnSpc>
              <a:tabLst>
                <a:tab pos="2062480" algn="l"/>
                <a:tab pos="2960370" algn="l"/>
                <a:tab pos="3704590" algn="l"/>
                <a:tab pos="4155440" algn="l"/>
                <a:tab pos="4600575" algn="l"/>
                <a:tab pos="5125085" algn="l"/>
              </a:tabLst>
            </a:pPr>
            <a:r>
              <a:rPr sz="1300" b="1" spc="-10" dirty="0">
                <a:latin typeface="Segoe Print"/>
                <a:cs typeface="Segoe Print"/>
              </a:rPr>
              <a:t>Midpoint=  </a:t>
            </a:r>
            <a:r>
              <a:rPr sz="1950" b="1" spc="7" baseline="42735" dirty="0">
                <a:latin typeface="Segoe Print"/>
                <a:cs typeface="Segoe Print"/>
              </a:rPr>
              <a:t>x</a:t>
            </a:r>
            <a:r>
              <a:rPr sz="1350" b="1" spc="7" baseline="43209" dirty="0">
                <a:latin typeface="Segoe Print"/>
                <a:cs typeface="Segoe Print"/>
              </a:rPr>
              <a:t>1</a:t>
            </a:r>
            <a:r>
              <a:rPr sz="1950" b="1" spc="7" baseline="42735" dirty="0">
                <a:latin typeface="Segoe Print"/>
                <a:cs typeface="Segoe Print"/>
              </a:rPr>
              <a:t>+x</a:t>
            </a:r>
            <a:r>
              <a:rPr sz="1350" b="1" spc="7" baseline="43209" dirty="0">
                <a:latin typeface="Segoe Print"/>
                <a:cs typeface="Segoe Print"/>
              </a:rPr>
              <a:t>2</a:t>
            </a:r>
            <a:r>
              <a:rPr sz="1350" b="1" spc="-292" baseline="4320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285" dirty="0">
                <a:latin typeface="Segoe Print"/>
                <a:cs typeface="Segoe Print"/>
              </a:rPr>
              <a:t> </a:t>
            </a:r>
            <a:r>
              <a:rPr sz="1950" b="1" spc="22" baseline="51282" dirty="0">
                <a:latin typeface="Segoe Print"/>
                <a:cs typeface="Segoe Print"/>
              </a:rPr>
              <a:t>y</a:t>
            </a:r>
            <a:r>
              <a:rPr sz="1350" b="1" spc="22" baseline="37037" dirty="0">
                <a:latin typeface="Segoe Print"/>
                <a:cs typeface="Segoe Print"/>
              </a:rPr>
              <a:t>1</a:t>
            </a:r>
            <a:r>
              <a:rPr sz="1950" b="1" spc="22" baseline="51282" dirty="0">
                <a:latin typeface="Segoe Print"/>
                <a:cs typeface="Segoe Print"/>
              </a:rPr>
              <a:t>+y</a:t>
            </a:r>
            <a:r>
              <a:rPr sz="1350" b="1" spc="22" baseline="37037" dirty="0">
                <a:latin typeface="Segoe Print"/>
                <a:cs typeface="Segoe Print"/>
              </a:rPr>
              <a:t>2</a:t>
            </a:r>
            <a:r>
              <a:rPr sz="900" b="1" spc="15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where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75" dirty="0">
                <a:latin typeface="Segoe Print"/>
                <a:cs typeface="Segoe Print"/>
              </a:rPr>
              <a:t> </a:t>
            </a:r>
            <a:r>
              <a:rPr sz="1950" b="1" spc="7" baseline="42735" dirty="0">
                <a:latin typeface="Segoe Print"/>
                <a:cs typeface="Segoe Print"/>
              </a:rPr>
              <a:t>x</a:t>
            </a:r>
            <a:r>
              <a:rPr sz="1350" b="1" spc="7" baseline="43209" dirty="0">
                <a:latin typeface="Segoe Print"/>
                <a:cs typeface="Segoe Print"/>
              </a:rPr>
              <a:t>1</a:t>
            </a:r>
            <a:r>
              <a:rPr sz="1950" b="1" spc="7" baseline="42735" dirty="0">
                <a:latin typeface="Segoe Print"/>
                <a:cs typeface="Segoe Print"/>
              </a:rPr>
              <a:t>+x</a:t>
            </a:r>
            <a:r>
              <a:rPr sz="1350" b="1" spc="7" baseline="43209" dirty="0">
                <a:latin typeface="Segoe Print"/>
                <a:cs typeface="Segoe Print"/>
              </a:rPr>
              <a:t>2	</a:t>
            </a:r>
            <a:r>
              <a:rPr sz="1300" b="1" spc="-5" dirty="0">
                <a:latin typeface="Segoe Print"/>
                <a:cs typeface="Segoe Print"/>
              </a:rPr>
              <a:t>, y=</a:t>
            </a:r>
            <a:r>
              <a:rPr sz="1300" b="1" spc="-365" dirty="0">
                <a:latin typeface="Segoe Print"/>
                <a:cs typeface="Segoe Print"/>
              </a:rPr>
              <a:t> </a:t>
            </a:r>
            <a:r>
              <a:rPr sz="1950" b="1" spc="7" baseline="51282" dirty="0">
                <a:latin typeface="Segoe Print"/>
                <a:cs typeface="Segoe Print"/>
              </a:rPr>
              <a:t>y</a:t>
            </a:r>
            <a:r>
              <a:rPr sz="1350" b="1" spc="7" baseline="37037" dirty="0">
                <a:latin typeface="Segoe Print"/>
                <a:cs typeface="Segoe Print"/>
              </a:rPr>
              <a:t>1</a:t>
            </a:r>
            <a:r>
              <a:rPr sz="1950" b="1" spc="7" baseline="51282" dirty="0">
                <a:latin typeface="Segoe Print"/>
                <a:cs typeface="Segoe Print"/>
              </a:rPr>
              <a:t>+y</a:t>
            </a:r>
            <a:r>
              <a:rPr sz="1350" b="1" spc="7" baseline="37037" dirty="0">
                <a:latin typeface="Segoe Print"/>
                <a:cs typeface="Segoe Print"/>
              </a:rPr>
              <a:t>2  </a:t>
            </a:r>
            <a:r>
              <a:rPr sz="1300" b="1" spc="-5" dirty="0">
                <a:latin typeface="Segoe Print"/>
                <a:cs typeface="Segoe Print"/>
              </a:rPr>
              <a:t>2	2			2		2</a:t>
            </a:r>
            <a:endParaRPr sz="1300">
              <a:latin typeface="Segoe Print"/>
              <a:cs typeface="Segoe Print"/>
            </a:endParaRPr>
          </a:p>
          <a:p>
            <a:pPr marL="1273175" marR="6985" indent="-1261110">
              <a:lnSpc>
                <a:spcPts val="2860"/>
              </a:lnSpc>
              <a:spcBef>
                <a:spcPts val="464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10" dirty="0">
                <a:latin typeface="Segoe Print"/>
                <a:cs typeface="Segoe Print"/>
              </a:rPr>
              <a:t>/Find </a:t>
            </a:r>
            <a:r>
              <a:rPr sz="1300" b="1" spc="-5" dirty="0">
                <a:latin typeface="Segoe Print"/>
                <a:cs typeface="Segoe Print"/>
              </a:rPr>
              <a:t>(a) the distance between and (b) the midpoint the </a:t>
            </a:r>
            <a:r>
              <a:rPr sz="1300" b="1" spc="-10" dirty="0">
                <a:latin typeface="Segoe Print"/>
                <a:cs typeface="Segoe Print"/>
              </a:rPr>
              <a:t>line  </a:t>
            </a:r>
            <a:r>
              <a:rPr sz="1300" b="1" spc="-5" dirty="0">
                <a:latin typeface="Segoe Print"/>
                <a:cs typeface="Segoe Print"/>
              </a:rPr>
              <a:t>segment joining, the points (-2,1) and</a:t>
            </a:r>
            <a:r>
              <a:rPr sz="1300" b="1" spc="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(3,4).</a:t>
            </a:r>
            <a:endParaRPr sz="1300">
              <a:latin typeface="Segoe Print"/>
              <a:cs typeface="Segoe Print"/>
            </a:endParaRPr>
          </a:p>
          <a:p>
            <a:pPr marL="811530">
              <a:lnSpc>
                <a:spcPct val="100000"/>
              </a:lnSpc>
              <a:spcBef>
                <a:spcPts val="77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  <a:p>
            <a:pPr marR="749300" algn="ctr">
              <a:lnSpc>
                <a:spcPts val="1070"/>
              </a:lnSpc>
              <a:spcBef>
                <a:spcPts val="1135"/>
              </a:spcBef>
              <a:tabLst>
                <a:tab pos="877569" algn="l"/>
                <a:tab pos="2045335" algn="l"/>
                <a:tab pos="2790825" algn="l"/>
              </a:tabLst>
            </a:pPr>
            <a:r>
              <a:rPr sz="900" b="1" dirty="0">
                <a:latin typeface="Segoe Print"/>
                <a:cs typeface="Segoe Print"/>
              </a:rPr>
              <a:t>2	2	</a:t>
            </a:r>
            <a:r>
              <a:rPr sz="1350" b="1" baseline="21604" dirty="0">
                <a:latin typeface="Segoe Print"/>
                <a:cs typeface="Segoe Print"/>
              </a:rPr>
              <a:t>2	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50"/>
              </a:lnSpc>
              <a:tabLst>
                <a:tab pos="4202430" algn="l"/>
              </a:tabLst>
            </a:pPr>
            <a:r>
              <a:rPr sz="1950" b="1" spc="-7" baseline="4273" dirty="0">
                <a:latin typeface="Segoe Print"/>
                <a:cs typeface="Segoe Print"/>
              </a:rPr>
              <a:t>(a) </a:t>
            </a:r>
            <a:r>
              <a:rPr sz="1950" b="1" baseline="4273" dirty="0">
                <a:latin typeface="Segoe Print"/>
                <a:cs typeface="Segoe Print"/>
              </a:rPr>
              <a:t>d=</a:t>
            </a:r>
            <a:r>
              <a:rPr sz="1950" b="1" baseline="17094" dirty="0">
                <a:latin typeface="Segoe Print"/>
                <a:cs typeface="Segoe Print"/>
              </a:rPr>
              <a:t> </a:t>
            </a:r>
            <a:r>
              <a:rPr sz="1950" b="1" baseline="4273" dirty="0">
                <a:latin typeface="Segoe Print"/>
                <a:cs typeface="Segoe Print"/>
              </a:rPr>
              <a:t>  </a:t>
            </a:r>
            <a:r>
              <a:rPr sz="1950" b="1" spc="22" baseline="4273" dirty="0">
                <a:latin typeface="Segoe Print"/>
                <a:cs typeface="Segoe Print"/>
              </a:rPr>
              <a:t>x</a:t>
            </a:r>
            <a:r>
              <a:rPr sz="1350" b="1" spc="22" baseline="-12345" dirty="0">
                <a:latin typeface="Segoe Print"/>
                <a:cs typeface="Segoe Print"/>
              </a:rPr>
              <a:t>2</a:t>
            </a:r>
            <a:r>
              <a:rPr sz="1950" b="1" spc="22" baseline="4273" dirty="0">
                <a:latin typeface="Segoe Print"/>
                <a:cs typeface="Segoe Print"/>
              </a:rPr>
              <a:t>-x</a:t>
            </a:r>
            <a:r>
              <a:rPr sz="1350" b="1" spc="22" baseline="-12345" dirty="0">
                <a:latin typeface="Segoe Print"/>
                <a:cs typeface="Segoe Print"/>
              </a:rPr>
              <a:t>1</a:t>
            </a:r>
            <a:r>
              <a:rPr sz="1350" b="1" spc="22" baseline="6172" dirty="0">
                <a:latin typeface="Segoe Print"/>
                <a:cs typeface="Segoe Print"/>
              </a:rPr>
              <a:t>    </a:t>
            </a:r>
            <a:r>
              <a:rPr sz="1950" b="1" spc="-7" baseline="4273" dirty="0">
                <a:latin typeface="Segoe Print"/>
                <a:cs typeface="Segoe Print"/>
              </a:rPr>
              <a:t>+  </a:t>
            </a:r>
            <a:r>
              <a:rPr sz="1950" b="1" spc="30" baseline="4273" dirty="0">
                <a:latin typeface="Segoe Print"/>
                <a:cs typeface="Segoe Print"/>
              </a:rPr>
              <a:t>y</a:t>
            </a:r>
            <a:r>
              <a:rPr sz="1350" b="1" spc="30" baseline="-30864" dirty="0">
                <a:latin typeface="Segoe Print"/>
                <a:cs typeface="Segoe Print"/>
              </a:rPr>
              <a:t>2</a:t>
            </a:r>
            <a:r>
              <a:rPr sz="1950" b="1" spc="30" baseline="4273" dirty="0">
                <a:latin typeface="Segoe Print"/>
                <a:cs typeface="Segoe Print"/>
              </a:rPr>
              <a:t>-y</a:t>
            </a:r>
            <a:r>
              <a:rPr sz="1350" b="1" spc="30" baseline="-30864" dirty="0">
                <a:latin typeface="Segoe Print"/>
                <a:cs typeface="Segoe Print"/>
              </a:rPr>
              <a:t>1</a:t>
            </a:r>
            <a:r>
              <a:rPr sz="1350" b="1" spc="30" baseline="6172" dirty="0">
                <a:latin typeface="Segoe Print"/>
                <a:cs typeface="Segoe Print"/>
              </a:rPr>
              <a:t>    </a:t>
            </a:r>
            <a:r>
              <a:rPr sz="1950" b="1" baseline="4273" dirty="0">
                <a:latin typeface="Segoe Print"/>
                <a:cs typeface="Segoe Print"/>
              </a:rPr>
              <a:t>=</a:t>
            </a:r>
            <a:r>
              <a:rPr sz="1950" b="1" baseline="12820" dirty="0">
                <a:latin typeface="Segoe Print"/>
                <a:cs typeface="Segoe Print"/>
              </a:rPr>
              <a:t>  </a:t>
            </a:r>
            <a:r>
              <a:rPr sz="1950" b="1" baseline="4273" dirty="0">
                <a:latin typeface="Segoe Print"/>
                <a:cs typeface="Segoe Print"/>
              </a:rPr>
              <a:t>  </a:t>
            </a:r>
            <a:r>
              <a:rPr sz="1950" b="1" spc="-7" baseline="4273" dirty="0">
                <a:latin typeface="Segoe Print"/>
                <a:cs typeface="Segoe Print"/>
              </a:rPr>
              <a:t>3-  </a:t>
            </a:r>
            <a:r>
              <a:rPr sz="1950" b="1" spc="-15" baseline="4273" dirty="0">
                <a:latin typeface="Segoe Print"/>
                <a:cs typeface="Segoe Print"/>
              </a:rPr>
              <a:t>-2  </a:t>
            </a:r>
            <a:r>
              <a:rPr sz="1950" b="1" spc="172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+</a:t>
            </a:r>
            <a:r>
              <a:rPr sz="1950" b="1" spc="494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4-1	</a:t>
            </a:r>
            <a:r>
              <a:rPr sz="1950" b="1" baseline="4273" dirty="0">
                <a:latin typeface="Segoe Print"/>
                <a:cs typeface="Segoe Print"/>
              </a:rPr>
              <a:t>=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25+9=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34</a:t>
            </a:r>
            <a:endParaRPr sz="1950" baseline="4273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ts val="1220"/>
              </a:lnSpc>
            </a:pPr>
            <a:r>
              <a:rPr sz="1300" b="1" spc="-5" dirty="0">
                <a:latin typeface="Segoe Print"/>
                <a:cs typeface="Segoe Print"/>
              </a:rPr>
              <a:t>(b) </a:t>
            </a:r>
            <a:r>
              <a:rPr sz="1300" b="1" spc="-10" dirty="0">
                <a:latin typeface="Segoe Print"/>
                <a:cs typeface="Segoe Print"/>
              </a:rPr>
              <a:t>Midpoint= </a:t>
            </a:r>
            <a:r>
              <a:rPr sz="1950" b="1" spc="7" baseline="42735" dirty="0">
                <a:latin typeface="Segoe Print"/>
                <a:cs typeface="Segoe Print"/>
              </a:rPr>
              <a:t>x</a:t>
            </a:r>
            <a:r>
              <a:rPr sz="1350" b="1" spc="7" baseline="43209" dirty="0">
                <a:latin typeface="Segoe Print"/>
                <a:cs typeface="Segoe Print"/>
              </a:rPr>
              <a:t>1</a:t>
            </a:r>
            <a:r>
              <a:rPr sz="1950" b="1" spc="7" baseline="42735" dirty="0">
                <a:latin typeface="Segoe Print"/>
                <a:cs typeface="Segoe Print"/>
              </a:rPr>
              <a:t>+x</a:t>
            </a:r>
            <a:r>
              <a:rPr sz="1350" b="1" spc="7" baseline="43209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950" b="1" spc="22" baseline="51282" dirty="0">
                <a:latin typeface="Segoe Print"/>
                <a:cs typeface="Segoe Print"/>
              </a:rPr>
              <a:t>y</a:t>
            </a:r>
            <a:r>
              <a:rPr sz="1350" b="1" spc="22" baseline="37037" dirty="0">
                <a:latin typeface="Segoe Print"/>
                <a:cs typeface="Segoe Print"/>
              </a:rPr>
              <a:t>1</a:t>
            </a:r>
            <a:r>
              <a:rPr sz="1950" b="1" spc="22" baseline="51282" dirty="0">
                <a:latin typeface="Segoe Print"/>
                <a:cs typeface="Segoe Print"/>
              </a:rPr>
              <a:t>+y</a:t>
            </a:r>
            <a:r>
              <a:rPr sz="1350" b="1" spc="22" baseline="37037" dirty="0">
                <a:latin typeface="Segoe Print"/>
                <a:cs typeface="Segoe Print"/>
              </a:rPr>
              <a:t>2</a:t>
            </a:r>
            <a:r>
              <a:rPr sz="900" b="1" spc="15" dirty="0">
                <a:latin typeface="Segoe Print"/>
                <a:cs typeface="Segoe Print"/>
              </a:rPr>
              <a:t>  </a:t>
            </a:r>
            <a:r>
              <a:rPr sz="1300" b="1" spc="-5" dirty="0">
                <a:latin typeface="Segoe Print"/>
                <a:cs typeface="Segoe Print"/>
              </a:rPr>
              <a:t>=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-2+3</a:t>
            </a:r>
            <a:r>
              <a:rPr sz="1950" b="1" spc="-1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1+4</a:t>
            </a:r>
            <a:r>
              <a:rPr sz="1300" b="1" spc="-5" dirty="0">
                <a:latin typeface="Segoe Print"/>
                <a:cs typeface="Segoe Print"/>
              </a:rPr>
              <a:t> 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12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300" b="1" spc="35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R="556895" algn="ctr">
              <a:lnSpc>
                <a:spcPts val="1220"/>
              </a:lnSpc>
              <a:tabLst>
                <a:tab pos="571500" algn="l"/>
                <a:tab pos="1344295" algn="l"/>
                <a:tab pos="1841500" algn="l"/>
                <a:tab pos="2388235" algn="l"/>
              </a:tabLst>
            </a:pPr>
            <a:r>
              <a:rPr sz="1300" b="1" spc="-5" dirty="0">
                <a:latin typeface="Segoe Print"/>
                <a:cs typeface="Segoe Print"/>
              </a:rPr>
              <a:t>2	2	2	2	2</a:t>
            </a:r>
            <a:r>
              <a:rPr sz="1300" b="1" spc="2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  <a:p>
            <a:pPr marL="1093470" indent="-1080770">
              <a:lnSpc>
                <a:spcPct val="100000"/>
              </a:lnSpc>
              <a:spcBef>
                <a:spcPts val="785"/>
              </a:spcBef>
              <a:tabLst>
                <a:tab pos="984885" algn="l"/>
                <a:tab pos="229171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/Use</a:t>
            </a:r>
            <a:r>
              <a:rPr sz="1300" b="1" spc="4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distance	formula to </a:t>
            </a:r>
            <a:r>
              <a:rPr sz="1300" b="1" spc="5" dirty="0">
                <a:latin typeface="Segoe Print"/>
                <a:cs typeface="Segoe Print"/>
              </a:rPr>
              <a:t>show </a:t>
            </a:r>
            <a:r>
              <a:rPr sz="1300" b="1" spc="-5" dirty="0">
                <a:latin typeface="Segoe Print"/>
                <a:cs typeface="Segoe Print"/>
              </a:rPr>
              <a:t>that the points A(1,1)</a:t>
            </a:r>
            <a:r>
              <a:rPr sz="1300" b="1" spc="1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endParaRPr sz="1300">
              <a:latin typeface="Segoe Print"/>
              <a:cs typeface="Segoe Print"/>
            </a:endParaRPr>
          </a:p>
          <a:p>
            <a:pPr marL="1093470" marR="6985">
              <a:lnSpc>
                <a:spcPts val="2640"/>
              </a:lnSpc>
              <a:spcBef>
                <a:spcPts val="110"/>
              </a:spcBef>
            </a:pPr>
            <a:r>
              <a:rPr sz="1300" b="1" spc="-10" dirty="0">
                <a:latin typeface="Segoe Print"/>
                <a:cs typeface="Segoe Print"/>
              </a:rPr>
              <a:t>B(5,1) </a:t>
            </a:r>
            <a:r>
              <a:rPr sz="1300" b="1" spc="-5" dirty="0">
                <a:latin typeface="Segoe Print"/>
                <a:cs typeface="Segoe Print"/>
              </a:rPr>
              <a:t>,and C(5,7) are represent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vertices of right-  </a:t>
            </a:r>
            <a:r>
              <a:rPr sz="1300" b="1" spc="-10" dirty="0">
                <a:latin typeface="Segoe Print"/>
                <a:cs typeface="Segoe Print"/>
              </a:rPr>
              <a:t>angled </a:t>
            </a:r>
            <a:r>
              <a:rPr sz="1300" b="1" spc="-5" dirty="0">
                <a:latin typeface="Segoe Print"/>
                <a:cs typeface="Segoe Print"/>
              </a:rPr>
              <a:t>triangle, then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area </a:t>
            </a:r>
            <a:r>
              <a:rPr sz="1300" b="1" dirty="0">
                <a:latin typeface="Segoe Print"/>
                <a:cs typeface="Segoe Print"/>
              </a:rPr>
              <a:t>of</a:t>
            </a:r>
            <a:r>
              <a:rPr sz="1300" b="1" spc="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triangle.</a:t>
            </a:r>
            <a:endParaRPr sz="1300">
              <a:latin typeface="Segoe Print"/>
              <a:cs typeface="Segoe Print"/>
            </a:endParaRPr>
          </a:p>
          <a:p>
            <a:pPr marL="811530">
              <a:lnSpc>
                <a:spcPct val="100000"/>
              </a:lnSpc>
              <a:spcBef>
                <a:spcPts val="82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  <a:p>
            <a:pPr marR="2595245" algn="ctr">
              <a:lnSpc>
                <a:spcPct val="100000"/>
              </a:lnSpc>
              <a:spcBef>
                <a:spcPts val="670"/>
              </a:spcBef>
            </a:pPr>
            <a:r>
              <a:rPr sz="1300" b="1" spc="-5" dirty="0">
                <a:latin typeface="Segoe Print"/>
                <a:cs typeface="Segoe Print"/>
              </a:rPr>
              <a:t>AB=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5-1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22" baseline="24691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+</a:t>
            </a:r>
            <a:r>
              <a:rPr sz="1950" b="1" spc="22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1-1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30" baseline="24691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=</a:t>
            </a:r>
            <a:r>
              <a:rPr sz="1950" b="1" spc="30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22" baseline="24691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+</a:t>
            </a:r>
            <a:r>
              <a:rPr sz="1950" b="1" spc="22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30" baseline="24691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=</a:t>
            </a:r>
            <a:r>
              <a:rPr sz="1300" b="1" spc="1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16=4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1950" b="1" spc="-7" baseline="2136" dirty="0">
                <a:latin typeface="Segoe Print"/>
                <a:cs typeface="Segoe Print"/>
              </a:rPr>
              <a:t>BC=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5-5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22" baseline="27777" dirty="0">
                <a:latin typeface="Segoe Print"/>
                <a:cs typeface="Segoe Print"/>
              </a:rPr>
              <a:t>2</a:t>
            </a:r>
            <a:r>
              <a:rPr sz="1950" b="1" spc="22" baseline="2136" dirty="0">
                <a:latin typeface="Segoe Print"/>
                <a:cs typeface="Segoe Print"/>
              </a:rPr>
              <a:t>+</a:t>
            </a:r>
            <a:r>
              <a:rPr sz="1950" b="1" spc="22" baseline="4273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7-1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37" baseline="27777" dirty="0">
                <a:latin typeface="Segoe Print"/>
                <a:cs typeface="Segoe Print"/>
              </a:rPr>
              <a:t>2</a:t>
            </a:r>
            <a:r>
              <a:rPr sz="1950" b="1" spc="37" baseline="2136" dirty="0">
                <a:latin typeface="Segoe Print"/>
                <a:cs typeface="Segoe Print"/>
              </a:rPr>
              <a:t>=</a:t>
            </a:r>
            <a:r>
              <a:rPr sz="1950" b="1" spc="37" baseline="4273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0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22" baseline="27777" dirty="0">
                <a:latin typeface="Segoe Print"/>
                <a:cs typeface="Segoe Print"/>
              </a:rPr>
              <a:t>2</a:t>
            </a:r>
            <a:r>
              <a:rPr sz="1950" b="1" spc="22" baseline="2136" dirty="0">
                <a:latin typeface="Segoe Print"/>
                <a:cs typeface="Segoe Print"/>
              </a:rPr>
              <a:t>+</a:t>
            </a:r>
            <a:r>
              <a:rPr sz="1950" b="1" spc="22" baseline="4273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6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spc="30" baseline="27777" dirty="0">
                <a:latin typeface="Segoe Print"/>
                <a:cs typeface="Segoe Print"/>
              </a:rPr>
              <a:t>2</a:t>
            </a:r>
            <a:r>
              <a:rPr sz="1950" b="1" spc="30" baseline="2136" dirty="0">
                <a:latin typeface="Segoe Print"/>
                <a:cs typeface="Segoe Print"/>
              </a:rPr>
              <a:t>=</a:t>
            </a:r>
            <a:r>
              <a:rPr sz="1300" b="1" spc="155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36=6</a:t>
            </a:r>
            <a:endParaRPr sz="1950" baseline="2136">
              <a:latin typeface="Segoe Print"/>
              <a:cs typeface="Segoe Print"/>
            </a:endParaRPr>
          </a:p>
          <a:p>
            <a:pPr marL="984885">
              <a:lnSpc>
                <a:spcPts val="1070"/>
              </a:lnSpc>
              <a:spcBef>
                <a:spcPts val="1400"/>
              </a:spcBef>
              <a:tabLst>
                <a:tab pos="1729105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50"/>
              </a:lnSpc>
            </a:pPr>
            <a:r>
              <a:rPr sz="1950" b="1" spc="-15" baseline="4273" dirty="0">
                <a:latin typeface="Segoe Print"/>
                <a:cs typeface="Segoe Print"/>
              </a:rPr>
              <a:t>CA= 5-1 </a:t>
            </a:r>
            <a:r>
              <a:rPr sz="1950" b="1" spc="-7" baseline="4273" dirty="0">
                <a:latin typeface="Segoe Print"/>
                <a:cs typeface="Segoe Print"/>
              </a:rPr>
              <a:t>+ 7-1 ==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4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950" b="1" spc="30" baseline="4273" dirty="0">
                <a:latin typeface="Segoe Print"/>
                <a:cs typeface="Segoe Print"/>
              </a:rPr>
              <a:t>+</a:t>
            </a:r>
            <a:r>
              <a:rPr sz="1950" b="1" spc="30" baseline="641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6</a:t>
            </a:r>
            <a:r>
              <a:rPr sz="1950" b="1" spc="-7" baseline="6410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950" b="1" spc="30" baseline="4273" dirty="0">
                <a:latin typeface="Segoe Print"/>
                <a:cs typeface="Segoe Print"/>
              </a:rPr>
              <a:t>=</a:t>
            </a:r>
            <a:r>
              <a:rPr sz="1300" b="1" spc="160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52</a:t>
            </a:r>
            <a:endParaRPr sz="1950" baseline="4273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760"/>
              </a:lnSpc>
              <a:spcBef>
                <a:spcPts val="5"/>
              </a:spcBef>
            </a:pPr>
            <a:r>
              <a:rPr sz="1950" spc="375" baseline="4273" dirty="0">
                <a:latin typeface="Cambria Math"/>
                <a:cs typeface="Cambria Math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CA</a:t>
            </a:r>
            <a:r>
              <a:rPr sz="1950" b="1" spc="-22" baseline="4273" dirty="0">
                <a:latin typeface="Segoe Print"/>
                <a:cs typeface="Segoe Print"/>
              </a:rPr>
              <a:t> </a:t>
            </a:r>
            <a:r>
              <a:rPr sz="1350" b="1" spc="37" baseline="30864" dirty="0">
                <a:latin typeface="Segoe Print"/>
                <a:cs typeface="Segoe Print"/>
              </a:rPr>
              <a:t>2</a:t>
            </a:r>
            <a:r>
              <a:rPr sz="1300" b="1" spc="25" dirty="0">
                <a:latin typeface="Segoe Print"/>
                <a:cs typeface="Segoe Print"/>
              </a:rPr>
              <a:t>=</a:t>
            </a:r>
            <a:r>
              <a:rPr sz="1950" b="1" spc="37" baseline="4273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AB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350" b="1" spc="30" baseline="30864" dirty="0">
                <a:latin typeface="Segoe Print"/>
                <a:cs typeface="Segoe Print"/>
              </a:rPr>
              <a:t>2</a:t>
            </a:r>
            <a:r>
              <a:rPr sz="1300" b="1" spc="20" dirty="0">
                <a:latin typeface="Segoe Print"/>
                <a:cs typeface="Segoe Print"/>
              </a:rPr>
              <a:t>+</a:t>
            </a:r>
            <a:r>
              <a:rPr sz="1950" b="1" spc="30" baseline="4273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AB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950" b="1" spc="22" baseline="2136" dirty="0">
                <a:latin typeface="Cambria Math"/>
                <a:cs typeface="Cambria Math"/>
              </a:rPr>
              <a:t> </a:t>
            </a:r>
            <a:r>
              <a:rPr sz="1300" b="1" spc="-520" dirty="0">
                <a:latin typeface="Cambria Math"/>
                <a:cs typeface="Cambria Math"/>
              </a:rPr>
              <a:t>⇒</a:t>
            </a:r>
            <a:r>
              <a:rPr sz="1300" b="1" spc="56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52 </a:t>
            </a:r>
            <a:r>
              <a:rPr sz="1350" b="1" baseline="61728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+</a:t>
            </a:r>
            <a:r>
              <a:rPr sz="1950" b="1" spc="-15" baseline="4273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6</a:t>
            </a:r>
            <a:r>
              <a:rPr sz="1950" b="1" spc="-7" baseline="4273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spc="215" dirty="0">
                <a:latin typeface="Cambria Math"/>
                <a:cs typeface="Cambria Math"/>
              </a:rPr>
              <a:t> </a:t>
            </a:r>
            <a:r>
              <a:rPr sz="1300" b="1" spc="-190" dirty="0">
                <a:latin typeface="Cambria Math"/>
                <a:cs typeface="Cambria Math"/>
              </a:rPr>
              <a:t>⇒</a:t>
            </a:r>
            <a:r>
              <a:rPr sz="1300" b="1" spc="-190" dirty="0">
                <a:latin typeface="Segoe Print"/>
                <a:cs typeface="Segoe Print"/>
              </a:rPr>
              <a:t>52=52</a:t>
            </a:r>
            <a:endParaRPr sz="1300">
              <a:latin typeface="Segoe Print"/>
              <a:cs typeface="Segoe Print"/>
            </a:endParaRPr>
          </a:p>
          <a:p>
            <a:pPr marR="1388110" algn="ctr">
              <a:lnSpc>
                <a:spcPts val="765"/>
              </a:lnSpc>
            </a:pPr>
            <a:r>
              <a:rPr sz="1300" spc="29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820545">
              <a:lnSpc>
                <a:spcPts val="1220"/>
              </a:lnSpc>
            </a:pPr>
            <a:r>
              <a:rPr sz="1300" b="1" spc="-5" dirty="0">
                <a:latin typeface="Segoe Print"/>
                <a:cs typeface="Segoe Print"/>
              </a:rPr>
              <a:t>A=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 base </a:t>
            </a:r>
            <a:r>
              <a:rPr sz="1300" b="1" spc="-10" dirty="0">
                <a:latin typeface="Segoe Print"/>
                <a:cs typeface="Segoe Print"/>
              </a:rPr>
              <a:t>height </a:t>
            </a:r>
            <a:r>
              <a:rPr sz="1300" b="1" spc="-5" dirty="0">
                <a:latin typeface="Segoe Print"/>
                <a:cs typeface="Segoe Print"/>
              </a:rPr>
              <a:t>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6</a:t>
            </a:r>
            <a:r>
              <a:rPr sz="1950" b="1" spc="209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=12</a:t>
            </a:r>
            <a:endParaRPr sz="1300">
              <a:latin typeface="Segoe Print"/>
              <a:cs typeface="Segoe Print"/>
            </a:endParaRPr>
          </a:p>
          <a:p>
            <a:pPr marR="431800" algn="ctr">
              <a:lnSpc>
                <a:spcPts val="1220"/>
              </a:lnSpc>
              <a:tabLst>
                <a:tab pos="1428115" algn="l"/>
              </a:tabLst>
            </a:pPr>
            <a:r>
              <a:rPr sz="1300" b="1" spc="-5" dirty="0">
                <a:latin typeface="Segoe Print"/>
                <a:cs typeface="Segoe Print"/>
              </a:rPr>
              <a:t>2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14775" y="3613784"/>
            <a:ext cx="2827020" cy="1971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91515" y="1402587"/>
            <a:ext cx="224878" cy="1611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80516" y="1368424"/>
            <a:ext cx="1359661" cy="2532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79195" y="1729485"/>
            <a:ext cx="5721350" cy="1282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An </a:t>
            </a:r>
            <a:r>
              <a:rPr sz="1300" b="1" spc="-5" dirty="0">
                <a:latin typeface="Segoe Print"/>
                <a:cs typeface="Segoe Print"/>
              </a:rPr>
              <a:t>equation of the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passing through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point </a:t>
            </a:r>
            <a:r>
              <a:rPr sz="1300" b="1" spc="15" dirty="0">
                <a:latin typeface="Segoe Print"/>
                <a:cs typeface="Segoe Print"/>
              </a:rPr>
              <a:t>(x</a:t>
            </a:r>
            <a:r>
              <a:rPr sz="1350" b="1" spc="22" baseline="-30864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,y</a:t>
            </a:r>
            <a:r>
              <a:rPr sz="1350" b="1" spc="22" baseline="-37037" dirty="0">
                <a:latin typeface="Segoe Print"/>
                <a:cs typeface="Segoe Print"/>
              </a:rPr>
              <a:t>1</a:t>
            </a:r>
            <a:r>
              <a:rPr sz="1300" b="1" spc="15" dirty="0">
                <a:latin typeface="Segoe Print"/>
                <a:cs typeface="Segoe Print"/>
              </a:rPr>
              <a:t>) 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r>
              <a:rPr sz="1300" b="1" spc="-1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having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1300" b="1" spc="-5" dirty="0">
                <a:latin typeface="Segoe Print"/>
                <a:cs typeface="Segoe Print"/>
              </a:rPr>
              <a:t>sloped m</a:t>
            </a:r>
            <a:r>
              <a:rPr sz="1300" spc="-5" dirty="0">
                <a:latin typeface="Cambria Math"/>
                <a:cs typeface="Cambria Math"/>
              </a:rPr>
              <a:t>.</a:t>
            </a:r>
            <a:endParaRPr sz="1300">
              <a:latin typeface="Cambria Math"/>
              <a:cs typeface="Cambria Math"/>
            </a:endParaRPr>
          </a:p>
          <a:p>
            <a:pPr marL="520700" algn="ctr">
              <a:lnSpc>
                <a:spcPct val="100000"/>
              </a:lnSpc>
              <a:spcBef>
                <a:spcPts val="670"/>
              </a:spcBef>
            </a:pPr>
            <a:r>
              <a:rPr sz="1300" b="1" spc="5" dirty="0">
                <a:latin typeface="Segoe Print"/>
                <a:cs typeface="Segoe Print"/>
              </a:rPr>
              <a:t>y-y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=m(x-x</a:t>
            </a:r>
            <a:r>
              <a:rPr sz="1350" b="1" spc="7" baseline="-18518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)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1300" b="1" spc="-5" dirty="0">
                <a:latin typeface="Segoe Print"/>
                <a:cs typeface="Segoe Print"/>
              </a:rPr>
              <a:t>Therefore </a:t>
            </a:r>
            <a:r>
              <a:rPr sz="1300" b="1" spc="-10" dirty="0">
                <a:latin typeface="Segoe Print"/>
                <a:cs typeface="Segoe Print"/>
              </a:rPr>
              <a:t>we </a:t>
            </a:r>
            <a:r>
              <a:rPr sz="1300" b="1" spc="-5" dirty="0">
                <a:latin typeface="Segoe Print"/>
                <a:cs typeface="Segoe Print"/>
              </a:rPr>
              <a:t>need a point </a:t>
            </a:r>
            <a:r>
              <a:rPr sz="1300" spc="10" dirty="0">
                <a:latin typeface="Cambria Math"/>
                <a:cs typeface="Cambria Math"/>
              </a:rPr>
              <a:t>(</a:t>
            </a:r>
            <a:r>
              <a:rPr sz="1300" b="1" spc="10" dirty="0">
                <a:latin typeface="Segoe Print"/>
                <a:cs typeface="Segoe Print"/>
              </a:rPr>
              <a:t>x</a:t>
            </a:r>
            <a:r>
              <a:rPr sz="1350" b="1" spc="15" baseline="-30864" dirty="0">
                <a:latin typeface="Segoe Print"/>
                <a:cs typeface="Segoe Print"/>
              </a:rPr>
              <a:t>1</a:t>
            </a:r>
            <a:r>
              <a:rPr sz="1300" b="1" spc="10" dirty="0">
                <a:latin typeface="Segoe Print"/>
                <a:cs typeface="Segoe Print"/>
              </a:rPr>
              <a:t>,y</a:t>
            </a:r>
            <a:r>
              <a:rPr sz="1350" b="1" spc="15" baseline="-37037" dirty="0">
                <a:latin typeface="Segoe Print"/>
                <a:cs typeface="Segoe Print"/>
              </a:rPr>
              <a:t>1</a:t>
            </a:r>
            <a:r>
              <a:rPr sz="1300" b="1" spc="10" dirty="0">
                <a:latin typeface="Segoe Print"/>
                <a:cs typeface="Segoe Print"/>
              </a:rPr>
              <a:t>) </a:t>
            </a:r>
            <a:r>
              <a:rPr sz="1300" b="1" spc="-10" dirty="0">
                <a:latin typeface="Segoe Print"/>
                <a:cs typeface="Segoe Print"/>
              </a:rPr>
              <a:t>and the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spc="-1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1515" y="3229736"/>
            <a:ext cx="265556" cy="1562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30871" y="3195954"/>
            <a:ext cx="715200" cy="262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915160" y="3189604"/>
            <a:ext cx="468502" cy="2051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273810" y="3640962"/>
            <a:ext cx="7353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m=</a:t>
            </a:r>
            <a:r>
              <a:rPr sz="1300" b="1" spc="-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tan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θ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04870" y="3640962"/>
            <a:ext cx="3117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8450" algn="l"/>
              </a:tabLst>
            </a:pPr>
            <a:r>
              <a:rPr sz="13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09442" y="3852798"/>
            <a:ext cx="2647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latin typeface="Segoe Print"/>
                <a:cs typeface="Segoe Print"/>
              </a:rPr>
              <a:t>∆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09214" y="3977766"/>
            <a:ext cx="6985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2295" algn="l"/>
              </a:tabLst>
            </a:pPr>
            <a:r>
              <a:rPr sz="1300" b="1" spc="-5" dirty="0">
                <a:latin typeface="Segoe Print"/>
                <a:cs typeface="Segoe Print"/>
              </a:rPr>
              <a:t>m=	=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310254" y="3822319"/>
            <a:ext cx="50545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y</a:t>
            </a:r>
            <a:r>
              <a:rPr sz="1300" b="1" u="sng" spc="15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-y</a:t>
            </a:r>
            <a:r>
              <a:rPr sz="1300" b="1" u="sng" spc="18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407790" y="3948810"/>
            <a:ext cx="4032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6705" algn="l"/>
              </a:tabLst>
            </a:pPr>
            <a:r>
              <a:rPr sz="900" b="1" dirty="0">
                <a:latin typeface="Segoe Print"/>
                <a:cs typeface="Segoe Print"/>
              </a:rPr>
              <a:t>2	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04870" y="4089019"/>
            <a:ext cx="89661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6720" algn="l"/>
              </a:tabLst>
            </a:pPr>
            <a:r>
              <a:rPr sz="1300" b="1" dirty="0">
                <a:latin typeface="Segoe Print"/>
                <a:cs typeface="Segoe Print"/>
              </a:rPr>
              <a:t>∆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-18518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baseline="-18518" dirty="0">
                <a:latin typeface="Segoe Print"/>
                <a:cs typeface="Segoe Print"/>
              </a:rPr>
              <a:t>1</a:t>
            </a:r>
            <a:endParaRPr sz="1350" baseline="-18518">
              <a:latin typeface="Segoe Print"/>
              <a:cs typeface="Segoe Prin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00722" y="5457507"/>
            <a:ext cx="454583" cy="1675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91895" y="5648070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>
                <a:moveTo>
                  <a:pt x="0" y="0"/>
                </a:moveTo>
                <a:lnTo>
                  <a:pt x="466648" y="0"/>
                </a:lnTo>
              </a:path>
            </a:pathLst>
          </a:custGeom>
          <a:ln w="16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46467" y="6837997"/>
            <a:ext cx="716152" cy="21640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00722" y="7592377"/>
            <a:ext cx="716788" cy="1605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679195" y="5918072"/>
            <a:ext cx="6147435" cy="1887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16730" algn="l"/>
              </a:tabLst>
            </a:pPr>
            <a:r>
              <a:rPr sz="1300" spc="-5" dirty="0">
                <a:latin typeface="Cambria Math"/>
                <a:cs typeface="Cambria Math"/>
              </a:rPr>
              <a:t>❶ </a:t>
            </a:r>
            <a:r>
              <a:rPr sz="1300" b="1" spc="-5" dirty="0">
                <a:latin typeface="Segoe Print"/>
                <a:cs typeface="Segoe Print"/>
              </a:rPr>
              <a:t>A horizontal </a:t>
            </a:r>
            <a:r>
              <a:rPr sz="1300" b="1" spc="-10" dirty="0">
                <a:latin typeface="Segoe Print"/>
                <a:cs typeface="Segoe Print"/>
              </a:rPr>
              <a:t>line has </a:t>
            </a:r>
            <a:r>
              <a:rPr sz="1300" b="1" spc="-5" dirty="0">
                <a:latin typeface="Segoe Print"/>
                <a:cs typeface="Segoe Print"/>
              </a:rPr>
              <a:t>slope </a:t>
            </a:r>
            <a:r>
              <a:rPr sz="1300" b="1" spc="-10" dirty="0">
                <a:latin typeface="Segoe Print"/>
                <a:cs typeface="Segoe Print"/>
              </a:rPr>
              <a:t>zero </a:t>
            </a:r>
            <a:r>
              <a:rPr sz="1300" b="1" spc="-5" dirty="0">
                <a:latin typeface="Segoe Print"/>
                <a:cs typeface="Segoe Print"/>
              </a:rPr>
              <a:t>because ∆y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0	.</a:t>
            </a:r>
            <a:endParaRPr sz="13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5" dirty="0">
                <a:latin typeface="Cambria Math"/>
                <a:cs typeface="Cambria Math"/>
              </a:rPr>
              <a:t>❷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 a vertical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is undefined because </a:t>
            </a:r>
            <a:r>
              <a:rPr sz="1300" b="1" dirty="0">
                <a:latin typeface="Segoe Print"/>
                <a:cs typeface="Segoe Print"/>
              </a:rPr>
              <a:t>∆x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0.</a:t>
            </a:r>
            <a:endParaRPr sz="1300">
              <a:latin typeface="Segoe Print"/>
              <a:cs typeface="Segoe Print"/>
            </a:endParaRPr>
          </a:p>
          <a:p>
            <a:pPr marL="1093470" marR="5080" indent="-1080770">
              <a:lnSpc>
                <a:spcPct val="142400"/>
              </a:lnSpc>
              <a:spcBef>
                <a:spcPts val="365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/Find an </a:t>
            </a:r>
            <a:r>
              <a:rPr sz="1300" b="1" spc="-10" dirty="0">
                <a:latin typeface="Segoe Print"/>
                <a:cs typeface="Segoe Print"/>
              </a:rPr>
              <a:t>equation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 line </a:t>
            </a:r>
            <a:r>
              <a:rPr sz="1300" b="1" spc="-5" dirty="0">
                <a:latin typeface="Segoe Print"/>
                <a:cs typeface="Segoe Print"/>
              </a:rPr>
              <a:t>passing </a:t>
            </a:r>
            <a:r>
              <a:rPr sz="1300" b="1" spc="-10" dirty="0">
                <a:latin typeface="Segoe Print"/>
                <a:cs typeface="Segoe Print"/>
              </a:rPr>
              <a:t>through the point </a:t>
            </a:r>
            <a:r>
              <a:rPr sz="1300" b="1" spc="-5" dirty="0">
                <a:latin typeface="Segoe Print"/>
                <a:cs typeface="Segoe Print"/>
              </a:rPr>
              <a:t>(2,1) 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having slope m=-1/2.</a:t>
            </a:r>
            <a:endParaRPr sz="1300">
              <a:latin typeface="Segoe Print"/>
              <a:cs typeface="Segoe Print"/>
            </a:endParaRPr>
          </a:p>
          <a:p>
            <a:pPr marL="811530">
              <a:lnSpc>
                <a:spcPct val="100000"/>
              </a:lnSpc>
              <a:spcBef>
                <a:spcPts val="109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78610" y="7924038"/>
            <a:ext cx="39535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1310" algn="l"/>
                <a:tab pos="3158490" algn="l"/>
              </a:tabLst>
            </a:pPr>
            <a:r>
              <a:rPr sz="1300" b="1" spc="-15" dirty="0">
                <a:latin typeface="Segoe Print"/>
                <a:cs typeface="Segoe Print"/>
              </a:rPr>
              <a:t>y-y</a:t>
            </a:r>
            <a:r>
              <a:rPr sz="1350" b="1" spc="-22" baseline="-37037" dirty="0">
                <a:latin typeface="Segoe Print"/>
                <a:cs typeface="Segoe Print"/>
              </a:rPr>
              <a:t>1</a:t>
            </a:r>
            <a:r>
              <a:rPr sz="1300" b="1" spc="-15" dirty="0">
                <a:latin typeface="Segoe Print"/>
                <a:cs typeface="Segoe Print"/>
              </a:rPr>
              <a:t>=m(x-x</a:t>
            </a:r>
            <a:r>
              <a:rPr sz="1350" b="1" spc="-22" baseline="-18518" dirty="0">
                <a:latin typeface="Segoe Print"/>
                <a:cs typeface="Segoe Print"/>
              </a:rPr>
              <a:t>1</a:t>
            </a:r>
            <a:r>
              <a:rPr sz="1300" b="1" spc="-15" dirty="0">
                <a:latin typeface="Segoe Print"/>
                <a:cs typeface="Segoe Print"/>
              </a:rPr>
              <a:t>)</a:t>
            </a:r>
            <a:r>
              <a:rPr sz="1300" b="1" spc="-15" dirty="0">
                <a:latin typeface="Cambria Math"/>
                <a:cs typeface="Cambria Math"/>
              </a:rPr>
              <a:t>⇒⇒	</a:t>
            </a:r>
            <a:r>
              <a:rPr sz="1300" b="1" spc="-5" dirty="0">
                <a:latin typeface="Segoe Print"/>
                <a:cs typeface="Segoe Print"/>
              </a:rPr>
              <a:t>y-1=-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442" baseline="42735" dirty="0">
                <a:latin typeface="Segoe Print"/>
                <a:cs typeface="Segoe Print"/>
              </a:rPr>
              <a:t> </a:t>
            </a:r>
            <a:r>
              <a:rPr sz="1300" b="1" spc="-40" dirty="0">
                <a:latin typeface="Segoe Print"/>
                <a:cs typeface="Segoe Print"/>
              </a:rPr>
              <a:t>(x-2)</a:t>
            </a:r>
            <a:r>
              <a:rPr sz="1300" b="1" spc="-40" dirty="0">
                <a:latin typeface="Cambria Math"/>
                <a:cs typeface="Cambria Math"/>
              </a:rPr>
              <a:t>⇒⇒	</a:t>
            </a:r>
            <a:r>
              <a:rPr sz="1300" b="1" spc="-5" dirty="0">
                <a:latin typeface="Segoe Print"/>
                <a:cs typeface="Segoe Print"/>
              </a:rPr>
              <a:t>y=-</a:t>
            </a:r>
            <a:r>
              <a:rPr sz="1300" b="1" spc="-34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502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x+2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46467" y="8327072"/>
            <a:ext cx="716152" cy="21640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79195" y="8254745"/>
            <a:ext cx="14547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8488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/Find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303881" y="8369045"/>
            <a:ext cx="11271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2750" algn="l"/>
              </a:tabLst>
            </a:pPr>
            <a:r>
              <a:rPr sz="1300" b="1" spc="-5" dirty="0">
                <a:latin typeface="Segoe Print"/>
                <a:cs typeface="Segoe Print"/>
              </a:rPr>
              <a:t>an	</a:t>
            </a:r>
            <a:r>
              <a:rPr sz="1300" b="1" spc="-10" dirty="0">
                <a:latin typeface="Segoe Print"/>
                <a:cs typeface="Segoe Print"/>
              </a:rPr>
              <a:t>equation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601737" y="8035290"/>
            <a:ext cx="1123315" cy="55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  <a:tabLst>
                <a:tab pos="362585" algn="l"/>
                <a:tab pos="822325" algn="l"/>
              </a:tabLst>
            </a:pP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l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96099" y="8035290"/>
            <a:ext cx="617855" cy="55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355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1300" b="1" spc="-5" dirty="0">
                <a:latin typeface="Segoe Print"/>
                <a:cs typeface="Segoe Print"/>
              </a:rPr>
              <a:t>pas</a:t>
            </a:r>
            <a:r>
              <a:rPr sz="1300" b="1" dirty="0">
                <a:latin typeface="Segoe Print"/>
                <a:cs typeface="Segoe Print"/>
              </a:rPr>
              <a:t>s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g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685082" y="8369045"/>
            <a:ext cx="11372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60425" algn="l"/>
              </a:tabLst>
            </a:pP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ou</a:t>
            </a:r>
            <a:r>
              <a:rPr sz="1300" b="1" spc="-10" dirty="0">
                <a:latin typeface="Segoe Print"/>
                <a:cs typeface="Segoe Print"/>
              </a:rPr>
              <a:t>g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00722" y="8986837"/>
            <a:ext cx="716788" cy="1605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478025" y="8592463"/>
            <a:ext cx="2671445" cy="10731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94640">
              <a:lnSpc>
                <a:spcPct val="100000"/>
              </a:lnSpc>
              <a:spcBef>
                <a:spcPts val="830"/>
              </a:spcBef>
            </a:pPr>
            <a:r>
              <a:rPr sz="1300" b="1" spc="-10" dirty="0">
                <a:latin typeface="Segoe Print"/>
                <a:cs typeface="Segoe Print"/>
              </a:rPr>
              <a:t>points </a:t>
            </a:r>
            <a:r>
              <a:rPr sz="1300" b="1" spc="-5" dirty="0">
                <a:latin typeface="Segoe Print"/>
                <a:cs typeface="Segoe Print"/>
              </a:rPr>
              <a:t>(-1,-2) and(2,3)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  <a:p>
            <a:pPr marL="1792605" marR="5080" indent="-295910" algn="r">
              <a:lnSpc>
                <a:spcPts val="1860"/>
              </a:lnSpc>
              <a:spcBef>
                <a:spcPts val="50"/>
              </a:spcBef>
              <a:tabLst>
                <a:tab pos="2538095" algn="l"/>
              </a:tabLst>
            </a:pPr>
            <a:r>
              <a:rPr sz="1950" b="1" spc="-7" baseline="-42735" dirty="0">
                <a:latin typeface="Segoe Print"/>
                <a:cs typeface="Segoe Print"/>
              </a:rPr>
              <a:t>m= </a:t>
            </a:r>
            <a:r>
              <a:rPr sz="1300" b="1" u="sng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3-</a:t>
            </a:r>
            <a:r>
              <a:rPr sz="1950" b="1" u="sng" baseline="2136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sng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-2</a:t>
            </a:r>
            <a:r>
              <a:rPr sz="1950" b="1" spc="-209" baseline="2136" dirty="0">
                <a:latin typeface="Segoe Print"/>
                <a:cs typeface="Segoe Print"/>
              </a:rPr>
              <a:t> </a:t>
            </a:r>
            <a:r>
              <a:rPr sz="1950" b="1" spc="-7" baseline="-42735" dirty="0">
                <a:latin typeface="Segoe Print"/>
                <a:cs typeface="Segoe Print"/>
              </a:rPr>
              <a:t>=</a:t>
            </a:r>
            <a:r>
              <a:rPr sz="1950" b="1" spc="-465" baseline="-42735" dirty="0"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 </a:t>
            </a:r>
            <a:r>
              <a:rPr sz="1300" b="1" spc="-5" dirty="0">
                <a:latin typeface="Segoe Print"/>
                <a:cs typeface="Segoe Print"/>
              </a:rPr>
              <a:t> 2</a:t>
            </a:r>
            <a:r>
              <a:rPr sz="1300" b="1" spc="5" dirty="0">
                <a:latin typeface="Segoe Print"/>
                <a:cs typeface="Segoe Print"/>
              </a:rPr>
              <a:t>-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950" b="1" baseline="2136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3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433830" y="1520698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9195" y="1409446"/>
            <a:ext cx="200596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With </a:t>
            </a:r>
            <a:r>
              <a:rPr sz="1300" b="1" spc="-10" dirty="0">
                <a:latin typeface="Segoe Print"/>
                <a:cs typeface="Segoe Print"/>
              </a:rPr>
              <a:t>m=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300" b="1" spc="-1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(-1,-2)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51401" y="1682241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06270" y="1807210"/>
            <a:ext cx="3300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65300" algn="l"/>
              </a:tabLst>
            </a:pPr>
            <a:r>
              <a:rPr sz="1300" b="1" spc="5" dirty="0">
                <a:latin typeface="Segoe Print"/>
                <a:cs typeface="Segoe Print"/>
              </a:rPr>
              <a:t>y-y</a:t>
            </a:r>
            <a:r>
              <a:rPr sz="1350" b="1" spc="7" baseline="-37037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=m(x-x</a:t>
            </a:r>
            <a:r>
              <a:rPr sz="1350" b="1" spc="7" baseline="-18518" dirty="0">
                <a:latin typeface="Segoe Print"/>
                <a:cs typeface="Segoe Print"/>
              </a:rPr>
              <a:t>1</a:t>
            </a:r>
            <a:r>
              <a:rPr sz="1300" b="1" spc="5" dirty="0">
                <a:latin typeface="Segoe Print"/>
                <a:cs typeface="Segoe Print"/>
              </a:rPr>
              <a:t>)</a:t>
            </a:r>
            <a:r>
              <a:rPr sz="1300" b="1" spc="5" dirty="0">
                <a:latin typeface="Cambria Math"/>
                <a:cs typeface="Cambria Math"/>
              </a:rPr>
              <a:t>⇒</a:t>
            </a:r>
            <a:r>
              <a:rPr sz="1300" b="1" spc="15" dirty="0">
                <a:latin typeface="Cambria Math"/>
                <a:cs typeface="Cambria Math"/>
              </a:rPr>
              <a:t> ⇒	</a:t>
            </a:r>
            <a:r>
              <a:rPr sz="1300" b="1" spc="-5" dirty="0">
                <a:latin typeface="Segoe Print"/>
                <a:cs typeface="Segoe Print"/>
              </a:rPr>
              <a:t>y-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-2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3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(x-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07691" y="2442717"/>
            <a:ext cx="5035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0205" algn="l"/>
              </a:tabLst>
            </a:pPr>
            <a:r>
              <a:rPr sz="1300" b="1" spc="-5" dirty="0">
                <a:latin typeface="Segoe Print"/>
                <a:cs typeface="Segoe Print"/>
              </a:rPr>
              <a:t>3	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65350" y="2331465"/>
            <a:ext cx="13677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12215" algn="l"/>
              </a:tabLst>
            </a:pPr>
            <a:r>
              <a:rPr sz="1300" b="1" spc="-340" dirty="0">
                <a:latin typeface="Cambria Math"/>
                <a:cs typeface="Cambria Math"/>
              </a:rPr>
              <a:t>⇒</a:t>
            </a:r>
            <a:r>
              <a:rPr sz="1300" b="1" spc="-10" dirty="0">
                <a:latin typeface="Segoe Print"/>
                <a:cs typeface="Segoe Print"/>
              </a:rPr>
              <a:t>+</a:t>
            </a:r>
            <a:r>
              <a:rPr sz="1300" b="1" spc="-425" dirty="0">
                <a:latin typeface="Segoe Print"/>
                <a:cs typeface="Segoe Print"/>
              </a:rPr>
              <a:t>2</a:t>
            </a:r>
            <a:r>
              <a:rPr sz="1300" b="1" spc="-350" dirty="0">
                <a:latin typeface="Segoe Print"/>
                <a:cs typeface="Segoe Print"/>
              </a:rPr>
              <a:t>y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x+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baseline="42735" dirty="0">
                <a:latin typeface="Segoe Print"/>
                <a:cs typeface="Segoe Print"/>
              </a:rPr>
              <a:t>	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202557" y="2460751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189857" y="2442717"/>
            <a:ext cx="5035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0205" algn="l"/>
              </a:tabLst>
            </a:pPr>
            <a:r>
              <a:rPr sz="1300" b="1" spc="-5" dirty="0">
                <a:latin typeface="Segoe Print"/>
                <a:cs typeface="Segoe Print"/>
              </a:rPr>
              <a:t>3	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64304" y="2331465"/>
            <a:ext cx="98234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80" dirty="0">
                <a:latin typeface="Cambria Math"/>
                <a:cs typeface="Cambria Math"/>
              </a:rPr>
              <a:t>⇒</a:t>
            </a:r>
            <a:r>
              <a:rPr sz="1300" b="1" spc="-180" dirty="0">
                <a:latin typeface="Segoe Print"/>
                <a:cs typeface="Segoe Print"/>
              </a:rPr>
              <a:t>=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950" b="1" spc="-532" baseline="42735" dirty="0">
                <a:latin typeface="Segoe Print"/>
                <a:cs typeface="Segoe Print"/>
              </a:rPr>
              <a:t>5</a:t>
            </a:r>
            <a:r>
              <a:rPr sz="1300" b="1" spc="-355" dirty="0">
                <a:latin typeface="Segoe Print"/>
                <a:cs typeface="Segoe Print"/>
              </a:rPr>
              <a:t>y</a:t>
            </a:r>
            <a:r>
              <a:rPr sz="1300" b="1" spc="-3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x+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472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91515" y="2785236"/>
            <a:ext cx="235203" cy="1515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109446" y="2746374"/>
            <a:ext cx="2025548" cy="2602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198876" y="2746374"/>
            <a:ext cx="968501" cy="2534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235577" y="2756915"/>
            <a:ext cx="295021" cy="1833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41598" y="4337176"/>
            <a:ext cx="829944" cy="0"/>
          </a:xfrm>
          <a:custGeom>
            <a:avLst/>
            <a:gdLst/>
            <a:ahLst/>
            <a:cxnLst/>
            <a:rect l="l" t="t" r="r" b="b"/>
            <a:pathLst>
              <a:path w="829945">
                <a:moveTo>
                  <a:pt x="0" y="0"/>
                </a:moveTo>
                <a:lnTo>
                  <a:pt x="82936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141598" y="4593208"/>
            <a:ext cx="829944" cy="0"/>
          </a:xfrm>
          <a:custGeom>
            <a:avLst/>
            <a:gdLst/>
            <a:ahLst/>
            <a:cxnLst/>
            <a:rect l="l" t="t" r="r" b="b"/>
            <a:pathLst>
              <a:path w="829945">
                <a:moveTo>
                  <a:pt x="0" y="0"/>
                </a:moveTo>
                <a:lnTo>
                  <a:pt x="82936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46933" y="4331842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65575" y="4331842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32827" y="5023167"/>
            <a:ext cx="716787" cy="21640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00722" y="5661342"/>
            <a:ext cx="716788" cy="160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78757" y="6621906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79195" y="3165474"/>
            <a:ext cx="5967730" cy="3661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36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non</a:t>
            </a:r>
            <a:r>
              <a:rPr sz="1300" b="1" spc="3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vertical</a:t>
            </a:r>
            <a:r>
              <a:rPr sz="1300" b="1" spc="37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spc="3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crosses</a:t>
            </a:r>
            <a:r>
              <a:rPr sz="1300" b="1" spc="37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7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y-axis</a:t>
            </a:r>
            <a:r>
              <a:rPr sz="1300" b="1" spc="3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at</a:t>
            </a:r>
            <a:r>
              <a:rPr sz="1300" b="1" spc="3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some</a:t>
            </a:r>
            <a:r>
              <a:rPr sz="1300" b="1" spc="37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point</a:t>
            </a:r>
            <a:r>
              <a:rPr sz="1300" b="1" spc="3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(0,b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)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r>
              <a:rPr sz="1300" b="1" spc="38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300" b="1" spc="-10" dirty="0">
                <a:latin typeface="Segoe Print"/>
                <a:cs typeface="Segoe Print"/>
              </a:rPr>
              <a:t>number </a:t>
            </a:r>
            <a:r>
              <a:rPr sz="1300" b="1" spc="-5" dirty="0">
                <a:latin typeface="Segoe Print"/>
                <a:cs typeface="Segoe Print"/>
              </a:rPr>
              <a:t>is called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y-intercept of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endParaRPr sz="1300">
              <a:latin typeface="Segoe Print"/>
              <a:cs typeface="Segoe Print"/>
            </a:endParaRPr>
          </a:p>
          <a:p>
            <a:pPr marL="2373630" marR="2580640" algn="ctr">
              <a:lnSpc>
                <a:spcPct val="207700"/>
              </a:lnSpc>
              <a:spcBef>
                <a:spcPts val="60"/>
              </a:spcBef>
            </a:pP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b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x-0)  y=m</a:t>
            </a:r>
            <a:r>
              <a:rPr sz="1300" b="1" spc="-2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25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b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300" b="1" spc="-10" dirty="0">
                <a:latin typeface="Segoe Print"/>
                <a:cs typeface="Segoe Print"/>
              </a:rPr>
              <a:t>Which </a:t>
            </a:r>
            <a:r>
              <a:rPr sz="1300" b="1" spc="-5" dirty="0">
                <a:latin typeface="Segoe Print"/>
                <a:cs typeface="Segoe Print"/>
              </a:rPr>
              <a:t>is called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slope-intercept form of an </a:t>
            </a:r>
            <a:r>
              <a:rPr sz="1300" b="1" spc="-10" dirty="0">
                <a:latin typeface="Segoe Print"/>
                <a:cs typeface="Segoe Print"/>
              </a:rPr>
              <a:t>equation </a:t>
            </a:r>
            <a:r>
              <a:rPr sz="1300" b="1" spc="-5" dirty="0">
                <a:latin typeface="Segoe Print"/>
                <a:cs typeface="Segoe Print"/>
              </a:rPr>
              <a:t>of a</a:t>
            </a:r>
            <a:r>
              <a:rPr sz="1300" b="1" spc="114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line.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121000"/>
              </a:lnSpc>
              <a:spcBef>
                <a:spcPts val="200"/>
              </a:spcBef>
              <a:tabLst>
                <a:tab pos="1077595" algn="l"/>
              </a:tabLst>
            </a:pPr>
            <a:r>
              <a:rPr sz="2200" b="1" spc="-5" dirty="0">
                <a:latin typeface="Wingdings"/>
                <a:cs typeface="Wingdings"/>
              </a:rPr>
              <a:t>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 Find an equation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the line with slope m=3/4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y-  intercept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4.</a:t>
            </a:r>
            <a:endParaRPr sz="1300">
              <a:latin typeface="Segoe Print"/>
              <a:cs typeface="Segoe Print"/>
            </a:endParaRPr>
          </a:p>
          <a:p>
            <a:pPr marL="811530">
              <a:lnSpc>
                <a:spcPct val="100000"/>
              </a:lnSpc>
              <a:spcBef>
                <a:spcPts val="74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  <a:p>
            <a:pPr marR="204470" algn="ctr">
              <a:lnSpc>
                <a:spcPct val="100000"/>
              </a:lnSpc>
              <a:spcBef>
                <a:spcPts val="1910"/>
              </a:spcBef>
            </a:pP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+b</a:t>
            </a:r>
            <a:endParaRPr sz="1300">
              <a:latin typeface="Segoe Print"/>
              <a:cs typeface="Segoe Print"/>
            </a:endParaRPr>
          </a:p>
          <a:p>
            <a:pPr marR="207010" algn="ctr">
              <a:lnSpc>
                <a:spcPts val="1220"/>
              </a:lnSpc>
              <a:spcBef>
                <a:spcPts val="1595"/>
              </a:spcBef>
            </a:pPr>
            <a:r>
              <a:rPr sz="1300" b="1" spc="-5" dirty="0">
                <a:latin typeface="Segoe Print"/>
                <a:cs typeface="Segoe Print"/>
              </a:rPr>
              <a:t>With m=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70" dirty="0">
                <a:latin typeface="Segoe Print"/>
                <a:cs typeface="Segoe Print"/>
              </a:rPr>
              <a:t>b=4</a:t>
            </a:r>
            <a:r>
              <a:rPr sz="1300" b="1" spc="-70" dirty="0">
                <a:latin typeface="Cambria Math"/>
                <a:cs typeface="Cambria Math"/>
              </a:rPr>
              <a:t>⇒</a:t>
            </a:r>
            <a:r>
              <a:rPr sz="1300" b="1" spc="-70" dirty="0">
                <a:latin typeface="Segoe Print"/>
                <a:cs typeface="Segoe Print"/>
              </a:rPr>
              <a:t>=</a:t>
            </a:r>
            <a:r>
              <a:rPr sz="1300" b="1" spc="-375" dirty="0">
                <a:latin typeface="Segoe Print"/>
                <a:cs typeface="Segoe Print"/>
              </a:rPr>
              <a:t> </a:t>
            </a:r>
            <a:r>
              <a:rPr sz="1950" b="1" spc="-547" baseline="42735" dirty="0">
                <a:latin typeface="Segoe Print"/>
                <a:cs typeface="Segoe Print"/>
              </a:rPr>
              <a:t>3</a:t>
            </a:r>
            <a:r>
              <a:rPr sz="1300" b="1" spc="-365" dirty="0">
                <a:latin typeface="Segoe Print"/>
                <a:cs typeface="Segoe Print"/>
              </a:rPr>
              <a:t>y </a:t>
            </a:r>
            <a:r>
              <a:rPr sz="1300" b="1" spc="-10" dirty="0">
                <a:latin typeface="Segoe Print"/>
                <a:cs typeface="Segoe Print"/>
              </a:rPr>
              <a:t>x+4</a:t>
            </a:r>
            <a:endParaRPr sz="1300">
              <a:latin typeface="Segoe Print"/>
              <a:cs typeface="Segoe Print"/>
            </a:endParaRPr>
          </a:p>
          <a:p>
            <a:pPr marL="209550" algn="ctr">
              <a:lnSpc>
                <a:spcPts val="1220"/>
              </a:lnSpc>
              <a:tabLst>
                <a:tab pos="1351280" algn="l"/>
              </a:tabLst>
            </a:pPr>
            <a:r>
              <a:rPr sz="1300" b="1" spc="-5" dirty="0">
                <a:latin typeface="Segoe Print"/>
                <a:cs typeface="Segoe Print"/>
              </a:rPr>
              <a:t>4	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91515" y="6924675"/>
            <a:ext cx="252018" cy="1662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26172" y="6893052"/>
            <a:ext cx="275145" cy="20040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70278" y="6888988"/>
            <a:ext cx="582676" cy="2242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21154" y="6893686"/>
            <a:ext cx="669035" cy="2658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854325" y="6882129"/>
            <a:ext cx="284225" cy="21742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10686" y="6893686"/>
            <a:ext cx="309625" cy="20053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96277" y="8899842"/>
            <a:ext cx="439013" cy="15290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79195" y="7305293"/>
            <a:ext cx="6054090" cy="2134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An </a:t>
            </a:r>
            <a:r>
              <a:rPr sz="1300" b="1" spc="-5" dirty="0">
                <a:latin typeface="Segoe Print"/>
                <a:cs typeface="Segoe Print"/>
              </a:rPr>
              <a:t>equation of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form</a:t>
            </a:r>
            <a:endParaRPr sz="1300">
              <a:latin typeface="Segoe Print"/>
              <a:cs typeface="Segoe Print"/>
            </a:endParaRPr>
          </a:p>
          <a:p>
            <a:pPr marL="2358390">
              <a:lnSpc>
                <a:spcPct val="100000"/>
              </a:lnSpc>
              <a:spcBef>
                <a:spcPts val="1320"/>
              </a:spcBef>
            </a:pPr>
            <a:r>
              <a:rPr sz="1300" b="1" spc="-5" dirty="0">
                <a:latin typeface="Segoe Print"/>
                <a:cs typeface="Segoe Print"/>
              </a:rPr>
              <a:t>Ax</a:t>
            </a:r>
            <a:r>
              <a:rPr sz="1300" b="1" spc="-25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+By</a:t>
            </a:r>
            <a:r>
              <a:rPr sz="1300" b="1" spc="-26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+C=0</a:t>
            </a:r>
            <a:endParaRPr sz="1300">
              <a:latin typeface="Segoe Print"/>
              <a:cs typeface="Segoe Print"/>
            </a:endParaRPr>
          </a:p>
          <a:p>
            <a:pPr marL="12700" marR="8255">
              <a:lnSpc>
                <a:spcPct val="170000"/>
              </a:lnSpc>
              <a:spcBef>
                <a:spcPts val="600"/>
              </a:spcBef>
            </a:pPr>
            <a:r>
              <a:rPr sz="1300" b="1" spc="-10" dirty="0">
                <a:latin typeface="Segoe Print"/>
                <a:cs typeface="Segoe Print"/>
              </a:rPr>
              <a:t>Where </a:t>
            </a:r>
            <a:r>
              <a:rPr sz="1300" b="1" spc="-5" dirty="0">
                <a:latin typeface="Segoe Print"/>
                <a:cs typeface="Segoe Print"/>
              </a:rPr>
              <a:t>A,B ,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C are constants and A and B are not both zero, </a:t>
            </a:r>
            <a:r>
              <a:rPr sz="1300" b="1" spc="-10" dirty="0">
                <a:latin typeface="Segoe Print"/>
                <a:cs typeface="Segoe Print"/>
              </a:rPr>
              <a:t>is  </a:t>
            </a:r>
            <a:r>
              <a:rPr sz="1300" b="1" spc="-5" dirty="0">
                <a:latin typeface="Segoe Print"/>
                <a:cs typeface="Segoe Print"/>
              </a:rPr>
              <a:t>called a first-degree equation in x and</a:t>
            </a:r>
            <a:r>
              <a:rPr sz="1300" b="1" spc="-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y.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169200"/>
              </a:lnSpc>
              <a:spcBef>
                <a:spcPts val="985"/>
              </a:spcBef>
              <a:tabLst>
                <a:tab pos="513715" algn="l"/>
              </a:tabLst>
            </a:pPr>
            <a:r>
              <a:rPr sz="1300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	</a:t>
            </a:r>
            <a:r>
              <a:rPr sz="1300" spc="-5" dirty="0">
                <a:latin typeface="Segoe Print"/>
                <a:cs typeface="Segoe Print"/>
              </a:rPr>
              <a:t>: </a:t>
            </a:r>
            <a:r>
              <a:rPr sz="1300" b="1" spc="-10" dirty="0">
                <a:latin typeface="Segoe Print"/>
                <a:cs typeface="Segoe Print"/>
              </a:rPr>
              <a:t>We </a:t>
            </a:r>
            <a:r>
              <a:rPr sz="1300" b="1" spc="-5" dirty="0">
                <a:latin typeface="Segoe Print"/>
                <a:cs typeface="Segoe Print"/>
              </a:rPr>
              <a:t>can </a:t>
            </a:r>
            <a:r>
              <a:rPr sz="1300" b="1" dirty="0">
                <a:latin typeface="Segoe Print"/>
                <a:cs typeface="Segoe Print"/>
              </a:rPr>
              <a:t>find the </a:t>
            </a:r>
            <a:r>
              <a:rPr sz="1300" b="1" spc="-5" dirty="0">
                <a:latin typeface="Segoe Print"/>
                <a:cs typeface="Segoe Print"/>
              </a:rPr>
              <a:t>slope by </a:t>
            </a:r>
            <a:r>
              <a:rPr sz="1300" b="1" spc="-10" dirty="0">
                <a:latin typeface="Segoe Print"/>
                <a:cs typeface="Segoe Print"/>
              </a:rPr>
              <a:t>comparing </a:t>
            </a:r>
            <a:r>
              <a:rPr sz="1300" b="1" spc="-5" dirty="0">
                <a:latin typeface="Segoe Print"/>
                <a:cs typeface="Segoe Print"/>
              </a:rPr>
              <a:t>the given equation with  equation of intercept line y= mx</a:t>
            </a:r>
            <a:r>
              <a:rPr sz="1300" b="1" spc="-38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+b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4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39923" y="9611359"/>
            <a:ext cx="13696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27405" algn="l"/>
              </a:tabLst>
            </a:pPr>
            <a:r>
              <a:rPr sz="1300" b="1" spc="-5" dirty="0">
                <a:latin typeface="Segoe Print"/>
                <a:cs typeface="Segoe Print"/>
              </a:rPr>
              <a:t>Or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from	m=</a:t>
            </a:r>
            <a:r>
              <a:rPr sz="1300" b="1" spc="-360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-A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107560" y="9722611"/>
            <a:ext cx="1460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B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46467" y="1359217"/>
            <a:ext cx="716152" cy="2164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0722" y="1706562"/>
            <a:ext cx="716788" cy="160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9195" y="422554"/>
            <a:ext cx="5694045" cy="2403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330327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2032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14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 the line with equation</a:t>
            </a:r>
            <a:r>
              <a:rPr sz="1300" b="1" spc="-3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2x+3y+5=0.</a:t>
            </a:r>
            <a:endParaRPr sz="1300">
              <a:latin typeface="Segoe Print"/>
              <a:cs typeface="Segoe Print"/>
            </a:endParaRPr>
          </a:p>
          <a:p>
            <a:pPr marL="811530">
              <a:lnSpc>
                <a:spcPct val="100000"/>
              </a:lnSpc>
              <a:spcBef>
                <a:spcPts val="56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  <a:p>
            <a:pPr marL="1428750">
              <a:lnSpc>
                <a:spcPts val="1220"/>
              </a:lnSpc>
              <a:spcBef>
                <a:spcPts val="1115"/>
              </a:spcBef>
              <a:tabLst>
                <a:tab pos="2716530" algn="l"/>
                <a:tab pos="3762375" algn="l"/>
              </a:tabLst>
            </a:pPr>
            <a:r>
              <a:rPr sz="1300" b="1" spc="-30" dirty="0">
                <a:latin typeface="Segoe Print"/>
                <a:cs typeface="Segoe Print"/>
              </a:rPr>
              <a:t>3y=-2x-5</a:t>
            </a:r>
            <a:r>
              <a:rPr sz="1300" b="1" spc="-30" dirty="0">
                <a:latin typeface="Cambria Math"/>
                <a:cs typeface="Cambria Math"/>
              </a:rPr>
              <a:t>⇒⇒	</a:t>
            </a:r>
            <a:r>
              <a:rPr sz="1300" b="1" spc="-5" dirty="0">
                <a:latin typeface="Segoe Print"/>
                <a:cs typeface="Segoe Print"/>
              </a:rPr>
              <a:t>y=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-2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</a:t>
            </a:r>
            <a:r>
              <a:rPr sz="1300" b="1" spc="-29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7" baseline="42735" dirty="0">
                <a:latin typeface="Segoe Print"/>
                <a:cs typeface="Segoe Print"/>
              </a:rPr>
              <a:t>	</a:t>
            </a:r>
            <a:r>
              <a:rPr sz="1300" b="1" spc="-70" dirty="0">
                <a:latin typeface="Cambria Math"/>
                <a:cs typeface="Cambria Math"/>
              </a:rPr>
              <a:t>⟺</a:t>
            </a:r>
            <a:r>
              <a:rPr sz="1300" b="1" spc="-70" dirty="0">
                <a:latin typeface="Segoe Print"/>
                <a:cs typeface="Segoe Print"/>
              </a:rPr>
              <a:t>y=mx+b</a:t>
            </a:r>
            <a:endParaRPr sz="1300">
              <a:latin typeface="Segoe Print"/>
              <a:cs typeface="Segoe Print"/>
            </a:endParaRPr>
          </a:p>
          <a:p>
            <a:pPr marL="841375" algn="ctr">
              <a:lnSpc>
                <a:spcPts val="1220"/>
              </a:lnSpc>
              <a:tabLst>
                <a:tab pos="1264920" algn="l"/>
              </a:tabLst>
            </a:pPr>
            <a:r>
              <a:rPr sz="1300" b="1" spc="-5" dirty="0">
                <a:latin typeface="Segoe Print"/>
                <a:cs typeface="Segoe Print"/>
              </a:rPr>
              <a:t>3	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ts val="1220"/>
              </a:lnSpc>
              <a:spcBef>
                <a:spcPts val="1150"/>
              </a:spcBef>
              <a:tabLst>
                <a:tab pos="4382770" algn="l"/>
                <a:tab pos="4766310" algn="l"/>
              </a:tabLst>
            </a:pP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10" dirty="0">
                <a:latin typeface="Segoe Print"/>
                <a:cs typeface="Segoe Print"/>
              </a:rPr>
              <a:t>m=-</a:t>
            </a:r>
            <a:r>
              <a:rPr sz="1300" b="1" spc="-29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-442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300" b="1" spc="-5" dirty="0">
                <a:latin typeface="Segoe Print"/>
                <a:cs typeface="Segoe Print"/>
              </a:rPr>
              <a:t> y-intercept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5" dirty="0">
                <a:latin typeface="Segoe Print"/>
                <a:cs typeface="Segoe Print"/>
              </a:rPr>
              <a:t>b=-</a:t>
            </a:r>
            <a:r>
              <a:rPr sz="1300" b="1" spc="-28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7" baseline="42735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OR	m=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-A</a:t>
            </a:r>
            <a:r>
              <a:rPr sz="1950" b="1" spc="-48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-2</a:t>
            </a:r>
            <a:endParaRPr sz="1950" baseline="42735">
              <a:latin typeface="Segoe Print"/>
              <a:cs typeface="Segoe Print"/>
            </a:endParaRPr>
          </a:p>
          <a:p>
            <a:pPr marL="2152650">
              <a:lnSpc>
                <a:spcPts val="1220"/>
              </a:lnSpc>
              <a:tabLst>
                <a:tab pos="4037965" algn="l"/>
                <a:tab pos="5120640" algn="l"/>
                <a:tab pos="5507355" algn="l"/>
              </a:tabLst>
            </a:pPr>
            <a:r>
              <a:rPr sz="1300" b="1" spc="-5" dirty="0">
                <a:latin typeface="Segoe Print"/>
                <a:cs typeface="Segoe Print"/>
              </a:rPr>
              <a:t>3	3	B	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1515" y="2955924"/>
            <a:ext cx="227139" cy="1824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59383" y="2916427"/>
            <a:ext cx="535101" cy="228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658492" y="2915284"/>
            <a:ext cx="691007" cy="22834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20366" y="2915284"/>
            <a:ext cx="1426336" cy="3078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46467" y="4621847"/>
            <a:ext cx="716152" cy="21704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79195" y="3384930"/>
            <a:ext cx="5876290" cy="2180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Two </a:t>
            </a:r>
            <a:r>
              <a:rPr sz="1300" b="1" spc="-5" dirty="0">
                <a:latin typeface="Segoe Print"/>
                <a:cs typeface="Segoe Print"/>
              </a:rPr>
              <a:t>lines L</a:t>
            </a:r>
            <a:r>
              <a:rPr sz="1350" b="1" spc="-7" baseline="-15432" dirty="0">
                <a:latin typeface="Segoe Print"/>
                <a:cs typeface="Segoe Print"/>
              </a:rPr>
              <a:t>1 </a:t>
            </a:r>
            <a:r>
              <a:rPr sz="1300" b="1" spc="-5" dirty="0">
                <a:latin typeface="Segoe Print"/>
                <a:cs typeface="Segoe Print"/>
              </a:rPr>
              <a:t>and </a:t>
            </a:r>
            <a:r>
              <a:rPr sz="1300" b="1" spc="5" dirty="0">
                <a:latin typeface="Segoe Print"/>
                <a:cs typeface="Segoe Print"/>
              </a:rPr>
              <a:t>L</a:t>
            </a:r>
            <a:r>
              <a:rPr sz="1350" b="1" spc="7" baseline="-15432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with </a:t>
            </a:r>
            <a:r>
              <a:rPr sz="1300" b="1" spc="-5" dirty="0">
                <a:latin typeface="Segoe Print"/>
                <a:cs typeface="Segoe Print"/>
              </a:rPr>
              <a:t>slopes m</a:t>
            </a:r>
            <a:r>
              <a:rPr sz="1350" b="1" spc="-7" baseline="-15432" dirty="0">
                <a:latin typeface="Segoe Print"/>
                <a:cs typeface="Segoe Print"/>
              </a:rPr>
              <a:t>1 </a:t>
            </a:r>
            <a:r>
              <a:rPr sz="1300" b="1" spc="-5" dirty="0">
                <a:latin typeface="Segoe Print"/>
                <a:cs typeface="Segoe Print"/>
              </a:rPr>
              <a:t>and </a:t>
            </a:r>
            <a:r>
              <a:rPr sz="1300" b="1" spc="15" dirty="0">
                <a:latin typeface="Segoe Print"/>
                <a:cs typeface="Segoe Print"/>
              </a:rPr>
              <a:t>m</a:t>
            </a:r>
            <a:r>
              <a:rPr sz="1350" b="1" spc="22" baseline="-15432" dirty="0">
                <a:latin typeface="Segoe Print"/>
                <a:cs typeface="Segoe Print"/>
              </a:rPr>
              <a:t>2</a:t>
            </a:r>
            <a:r>
              <a:rPr sz="1300" b="1" spc="15" dirty="0">
                <a:latin typeface="Segoe Print"/>
                <a:cs typeface="Segoe Print"/>
              </a:rPr>
              <a:t>,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respectively,</a:t>
            </a:r>
            <a:endParaRPr sz="1300">
              <a:latin typeface="Segoe Print"/>
              <a:cs typeface="Segoe Print"/>
            </a:endParaRPr>
          </a:p>
          <a:p>
            <a:pPr marL="48895" marR="1990089">
              <a:lnSpc>
                <a:spcPts val="3110"/>
              </a:lnSpc>
              <a:spcBef>
                <a:spcPts val="490"/>
              </a:spcBef>
              <a:tabLst>
                <a:tab pos="2884170" algn="l"/>
                <a:tab pos="3204210" algn="l"/>
              </a:tabLst>
            </a:pPr>
            <a:r>
              <a:rPr sz="1300" b="1" spc="-5" dirty="0">
                <a:latin typeface="Segoe Print"/>
                <a:cs typeface="Segoe Print"/>
              </a:rPr>
              <a:t>For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parallel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lines		</a:t>
            </a:r>
            <a:r>
              <a:rPr sz="1300" b="1" spc="20" dirty="0">
                <a:latin typeface="Segoe Print"/>
                <a:cs typeface="Segoe Print"/>
              </a:rPr>
              <a:t>m</a:t>
            </a:r>
            <a:r>
              <a:rPr sz="1350" b="1" spc="30" baseline="-15432" dirty="0">
                <a:latin typeface="Segoe Print"/>
                <a:cs typeface="Segoe Print"/>
              </a:rPr>
              <a:t>1</a:t>
            </a:r>
            <a:r>
              <a:rPr sz="1300" b="1" spc="20" dirty="0">
                <a:latin typeface="Segoe Print"/>
                <a:cs typeface="Segoe Print"/>
              </a:rPr>
              <a:t>=</a:t>
            </a:r>
            <a:r>
              <a:rPr sz="1300" b="1" spc="-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50" b="1" spc="-7" baseline="-15432" dirty="0">
                <a:latin typeface="Segoe Print"/>
                <a:cs typeface="Segoe Print"/>
              </a:rPr>
              <a:t>2  </a:t>
            </a:r>
            <a:r>
              <a:rPr sz="1300" b="1" spc="-5" dirty="0">
                <a:latin typeface="Segoe Print"/>
                <a:cs typeface="Segoe Print"/>
              </a:rPr>
              <a:t>For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perpendicular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lines	</a:t>
            </a:r>
            <a:r>
              <a:rPr sz="1300" b="1" spc="10" dirty="0">
                <a:latin typeface="Segoe Print"/>
                <a:cs typeface="Segoe Print"/>
              </a:rPr>
              <a:t>m</a:t>
            </a:r>
            <a:r>
              <a:rPr sz="1350" b="1" spc="15" baseline="-15432" dirty="0">
                <a:latin typeface="Segoe Print"/>
                <a:cs typeface="Segoe Print"/>
              </a:rPr>
              <a:t>1</a:t>
            </a:r>
            <a:r>
              <a:rPr sz="1300" b="1" spc="10" dirty="0">
                <a:latin typeface="Segoe Print"/>
                <a:cs typeface="Segoe Print"/>
              </a:rPr>
              <a:t>=-</a:t>
            </a:r>
            <a:r>
              <a:rPr sz="1950" b="1" u="sng" spc="69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u="sng" spc="-36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endParaRPr sz="1950" baseline="42735">
              <a:latin typeface="Segoe Print"/>
              <a:cs typeface="Segoe Print"/>
            </a:endParaRPr>
          </a:p>
          <a:p>
            <a:pPr marL="3442335">
              <a:lnSpc>
                <a:spcPts val="509"/>
              </a:lnSpc>
            </a:pPr>
            <a:r>
              <a:rPr sz="1300" b="1" spc="-5" dirty="0">
                <a:latin typeface="Segoe Print"/>
                <a:cs typeface="Segoe Print"/>
              </a:rPr>
              <a:t>m</a:t>
            </a:r>
            <a:r>
              <a:rPr sz="1350" b="1" spc="-7" baseline="-15432" dirty="0">
                <a:latin typeface="Segoe Print"/>
                <a:cs typeface="Segoe Print"/>
              </a:rPr>
              <a:t>2</a:t>
            </a:r>
            <a:endParaRPr sz="1350" baseline="-15432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Find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</a:t>
            </a:r>
            <a:r>
              <a:rPr sz="1300" b="1" spc="29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equation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that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passes</a:t>
            </a:r>
            <a:r>
              <a:rPr sz="1300" b="1" spc="3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through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endParaRPr sz="1300">
              <a:latin typeface="Segoe Print"/>
              <a:cs typeface="Segoe Print"/>
            </a:endParaRPr>
          </a:p>
          <a:p>
            <a:pPr marL="12700" marR="38735">
              <a:lnSpc>
                <a:spcPts val="2650"/>
              </a:lnSpc>
              <a:spcBef>
                <a:spcPts val="105"/>
              </a:spcBef>
            </a:pP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(6,7)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is perpendicular </a:t>
            </a:r>
            <a:r>
              <a:rPr sz="1300" b="1" spc="-10" dirty="0">
                <a:latin typeface="Segoe Print"/>
                <a:cs typeface="Segoe Print"/>
              </a:rPr>
              <a:t>to the line with equation </a:t>
            </a:r>
            <a:r>
              <a:rPr sz="1300" b="1" spc="-5" dirty="0">
                <a:latin typeface="Segoe Print"/>
                <a:cs typeface="Segoe Print"/>
              </a:rPr>
              <a:t>2x+3y=12.  Solution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54707" y="5793104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9195" y="5681852"/>
            <a:ext cx="31527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25220" algn="l"/>
                <a:tab pos="1408430" algn="l"/>
                <a:tab pos="2484755" algn="l"/>
              </a:tabLst>
            </a:pPr>
            <a:r>
              <a:rPr sz="1300" b="1" spc="-5" dirty="0">
                <a:latin typeface="Segoe Print"/>
                <a:cs typeface="Segoe Print"/>
              </a:rPr>
              <a:t>3y=-2x+12	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505" dirty="0">
                <a:latin typeface="Segoe Print"/>
                <a:cs typeface="Segoe Print"/>
              </a:rPr>
              <a:t>y</a:t>
            </a:r>
            <a:r>
              <a:rPr sz="1300" b="1" spc="-505" dirty="0">
                <a:latin typeface="Cambria Math"/>
                <a:cs typeface="Cambria Math"/>
              </a:rPr>
              <a:t>⟹</a:t>
            </a:r>
            <a:r>
              <a:rPr sz="1300" b="1" spc="-505" dirty="0">
                <a:latin typeface="Segoe Print"/>
                <a:cs typeface="Segoe Print"/>
              </a:rPr>
              <a:t>=             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-2</a:t>
            </a:r>
            <a:r>
              <a:rPr sz="1950" b="1" spc="-442" baseline="4273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x+4</a:t>
            </a:r>
            <a:r>
              <a:rPr sz="1300" b="1" dirty="0">
                <a:latin typeface="Cambria Math"/>
                <a:cs typeface="Cambria Math"/>
              </a:rPr>
              <a:t>⇒	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75" dirty="0">
                <a:latin typeface="Segoe Print"/>
                <a:cs typeface="Segoe Print"/>
              </a:rPr>
              <a:t>my</a:t>
            </a:r>
            <a:r>
              <a:rPr sz="1300" b="1" spc="1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5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+b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76498" y="6241160"/>
            <a:ext cx="10452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83590" algn="l"/>
              </a:tabLst>
            </a:pPr>
            <a:r>
              <a:rPr sz="1300" b="1" spc="-5" dirty="0">
                <a:latin typeface="Segoe Print"/>
                <a:cs typeface="Segoe Print"/>
              </a:rPr>
              <a:t>3	m</a:t>
            </a:r>
            <a:r>
              <a:rPr sz="1350" b="1" spc="-7" baseline="-15432" dirty="0">
                <a:latin typeface="Segoe Print"/>
                <a:cs typeface="Segoe Print"/>
              </a:rPr>
              <a:t>2</a:t>
            </a:r>
            <a:endParaRPr sz="1350" baseline="-15432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400169" y="6398132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9195" y="6129908"/>
            <a:ext cx="41440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7370" algn="l"/>
              </a:tabLst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line	</a:t>
            </a:r>
            <a:r>
              <a:rPr sz="1300" b="1" spc="10" dirty="0">
                <a:latin typeface="Segoe Print"/>
                <a:cs typeface="Segoe Print"/>
              </a:rPr>
              <a:t>m</a:t>
            </a:r>
            <a:r>
              <a:rPr sz="1350" b="1" spc="15" baseline="-15432" dirty="0">
                <a:latin typeface="Segoe Print"/>
                <a:cs typeface="Segoe Print"/>
              </a:rPr>
              <a:t>2</a:t>
            </a:r>
            <a:r>
              <a:rPr sz="1300" b="1" spc="10" dirty="0">
                <a:latin typeface="Segoe Print"/>
                <a:cs typeface="Segoe Print"/>
              </a:rPr>
              <a:t>=-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10" dirty="0">
                <a:latin typeface="Cambria Math"/>
                <a:cs typeface="Cambria Math"/>
              </a:rPr>
              <a:t>⇒</a:t>
            </a:r>
            <a:r>
              <a:rPr sz="1300" b="1" spc="-110" dirty="0">
                <a:latin typeface="Segoe Print"/>
                <a:cs typeface="Segoe Print"/>
              </a:rPr>
              <a:t>m</a:t>
            </a:r>
            <a:r>
              <a:rPr sz="1350" b="1" spc="-165" baseline="-15432" dirty="0">
                <a:latin typeface="Segoe Print"/>
                <a:cs typeface="Segoe Print"/>
              </a:rPr>
              <a:t>1</a:t>
            </a:r>
            <a:r>
              <a:rPr sz="1300" b="1" spc="-110" dirty="0">
                <a:latin typeface="Segoe Print"/>
                <a:cs typeface="Segoe Print"/>
              </a:rPr>
              <a:t>=-</a:t>
            </a:r>
            <a:r>
              <a:rPr sz="1950" b="1" u="sng" spc="-16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=-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6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1950" baseline="42735">
              <a:latin typeface="Segoe Print"/>
              <a:cs typeface="Segoe Prin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66057" y="6216776"/>
            <a:ext cx="5568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3545" algn="l"/>
              </a:tabLst>
            </a:pPr>
            <a:r>
              <a:rPr sz="1950" b="1" spc="-7" baseline="-32051" dirty="0">
                <a:latin typeface="Segoe Print"/>
                <a:cs typeface="Segoe Print"/>
              </a:rPr>
              <a:t>-</a:t>
            </a:r>
            <a:r>
              <a:rPr sz="1950" b="1" spc="-442" baseline="-32051" dirty="0">
                <a:latin typeface="Segoe Print"/>
                <a:cs typeface="Segoe Print"/>
              </a:rPr>
              <a:t> 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950" b="1" spc="-7" baseline="-8547" dirty="0">
                <a:latin typeface="Segoe Print"/>
                <a:cs typeface="Segoe Print"/>
              </a:rPr>
              <a:t>2</a:t>
            </a:r>
            <a:endParaRPr sz="1950" baseline="-8547">
              <a:latin typeface="Segoe Print"/>
              <a:cs typeface="Segoe Prin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76957" y="6780656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1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76729" y="6654164"/>
            <a:ext cx="11830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y-y =m(x-x</a:t>
            </a:r>
            <a:r>
              <a:rPr sz="1300" b="1" spc="-1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00398" y="6765416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782951" y="6654164"/>
            <a:ext cx="15303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50" b="1" baseline="-18518" dirty="0">
                <a:latin typeface="Segoe Print"/>
                <a:cs typeface="Segoe Print"/>
              </a:rPr>
              <a:t>1 </a:t>
            </a:r>
            <a:r>
              <a:rPr sz="1300" b="1" spc="-120" dirty="0">
                <a:latin typeface="Cambria Math"/>
                <a:cs typeface="Cambria Math"/>
              </a:rPr>
              <a:t>⇒⇒ </a:t>
            </a:r>
            <a:r>
              <a:rPr sz="1300" b="1" spc="-5" dirty="0">
                <a:latin typeface="Segoe Print"/>
                <a:cs typeface="Segoe Print"/>
              </a:rPr>
              <a:t>y-7=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509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(x-6)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061584" y="6765416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287392" y="6654164"/>
            <a:ext cx="12617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60" dirty="0">
                <a:latin typeface="Cambria Math"/>
                <a:cs typeface="Cambria Math"/>
              </a:rPr>
              <a:t>⇒⇒ </a:t>
            </a:r>
            <a:r>
              <a:rPr sz="1300" b="1" spc="-5" dirty="0">
                <a:latin typeface="Segoe Print"/>
                <a:cs typeface="Segoe Print"/>
              </a:rPr>
              <a:t>y-7=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46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x-9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532759" y="7251953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266059" y="7140320"/>
            <a:ext cx="7537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275" dirty="0">
                <a:latin typeface="Cambria Math"/>
                <a:cs typeface="Cambria Math"/>
              </a:rPr>
              <a:t>⇒</a:t>
            </a:r>
            <a:r>
              <a:rPr sz="1300" b="1" spc="-275" dirty="0">
                <a:latin typeface="Segoe Print"/>
                <a:cs typeface="Segoe Print"/>
              </a:rPr>
              <a:t>y=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58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278759" y="7054722"/>
            <a:ext cx="767080" cy="0"/>
          </a:xfrm>
          <a:custGeom>
            <a:avLst/>
            <a:gdLst/>
            <a:ahLst/>
            <a:cxnLst/>
            <a:rect l="l" t="t" r="r" b="b"/>
            <a:pathLst>
              <a:path w="767079">
                <a:moveTo>
                  <a:pt x="0" y="0"/>
                </a:moveTo>
                <a:lnTo>
                  <a:pt x="7668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278759" y="7469631"/>
            <a:ext cx="767080" cy="0"/>
          </a:xfrm>
          <a:custGeom>
            <a:avLst/>
            <a:gdLst/>
            <a:ahLst/>
            <a:cxnLst/>
            <a:rect l="l" t="t" r="r" b="b"/>
            <a:pathLst>
              <a:path w="767079">
                <a:moveTo>
                  <a:pt x="0" y="0"/>
                </a:moveTo>
                <a:lnTo>
                  <a:pt x="76687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84092" y="7049465"/>
            <a:ext cx="0" cy="426084"/>
          </a:xfrm>
          <a:custGeom>
            <a:avLst/>
            <a:gdLst/>
            <a:ahLst/>
            <a:cxnLst/>
            <a:rect l="l" t="t" r="r" b="b"/>
            <a:pathLst>
              <a:path h="426084">
                <a:moveTo>
                  <a:pt x="0" y="0"/>
                </a:moveTo>
                <a:lnTo>
                  <a:pt x="0" y="42550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040251" y="7049465"/>
            <a:ext cx="0" cy="426084"/>
          </a:xfrm>
          <a:custGeom>
            <a:avLst/>
            <a:gdLst/>
            <a:ahLst/>
            <a:cxnLst/>
            <a:rect l="l" t="t" r="r" b="b"/>
            <a:pathLst>
              <a:path h="426084">
                <a:moveTo>
                  <a:pt x="0" y="0"/>
                </a:moveTo>
                <a:lnTo>
                  <a:pt x="0" y="42550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5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438</Words>
  <Application>Microsoft Office PowerPoint</Application>
  <PresentationFormat>Custom</PresentationFormat>
  <Paragraphs>130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